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47"/>
  </p:notesMasterIdLst>
  <p:sldIdLst>
    <p:sldId id="314" r:id="rId5"/>
    <p:sldId id="325" r:id="rId6"/>
    <p:sldId id="319" r:id="rId7"/>
    <p:sldId id="320" r:id="rId8"/>
    <p:sldId id="321" r:id="rId9"/>
    <p:sldId id="322" r:id="rId10"/>
    <p:sldId id="323" r:id="rId11"/>
    <p:sldId id="256" r:id="rId12"/>
    <p:sldId id="315" r:id="rId13"/>
    <p:sldId id="316" r:id="rId14"/>
    <p:sldId id="317" r:id="rId15"/>
    <p:sldId id="318" r:id="rId16"/>
    <p:sldId id="257" r:id="rId17"/>
    <p:sldId id="258" r:id="rId18"/>
    <p:sldId id="259" r:id="rId19"/>
    <p:sldId id="261" r:id="rId20"/>
    <p:sldId id="262" r:id="rId21"/>
    <p:sldId id="265" r:id="rId22"/>
    <p:sldId id="266" r:id="rId23"/>
    <p:sldId id="268" r:id="rId24"/>
    <p:sldId id="269" r:id="rId25"/>
    <p:sldId id="270" r:id="rId26"/>
    <p:sldId id="271" r:id="rId27"/>
    <p:sldId id="273" r:id="rId28"/>
    <p:sldId id="274" r:id="rId29"/>
    <p:sldId id="276" r:id="rId30"/>
    <p:sldId id="277" r:id="rId31"/>
    <p:sldId id="275" r:id="rId32"/>
    <p:sldId id="278" r:id="rId33"/>
    <p:sldId id="279" r:id="rId34"/>
    <p:sldId id="280" r:id="rId35"/>
    <p:sldId id="281" r:id="rId36"/>
    <p:sldId id="282" r:id="rId37"/>
    <p:sldId id="283" r:id="rId38"/>
    <p:sldId id="284" r:id="rId39"/>
    <p:sldId id="285" r:id="rId40"/>
    <p:sldId id="286" r:id="rId41"/>
    <p:sldId id="287" r:id="rId42"/>
    <p:sldId id="288" r:id="rId43"/>
    <p:sldId id="324" r:id="rId44"/>
    <p:sldId id="326" r:id="rId45"/>
    <p:sldId id="327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D82AE54-E3B1-4203-B533-DD2D6B547DB8}" v="11" dt="2023-09-07T12:08:40.28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889" autoAdjust="0"/>
  </p:normalViewPr>
  <p:slideViewPr>
    <p:cSldViewPr snapToGrid="0">
      <p:cViewPr varScale="1">
        <p:scale>
          <a:sx n="82" d="100"/>
          <a:sy n="82" d="100"/>
        </p:scale>
        <p:origin x="474" y="5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microsoft.com/office/2015/10/relationships/revisionInfo" Target="revisionInfo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esire Sundire" userId="S::sundire.d@belgiumcampus.ac.za::dcc4c647-515e-41c4-9f81-5914807259d6" providerId="AD" clId="Web-{3D82AE54-E3B1-4203-B533-DD2D6B547DB8}"/>
    <pc:docChg chg="modSld">
      <pc:chgData name="Desire Sundire" userId="S::sundire.d@belgiumcampus.ac.za::dcc4c647-515e-41c4-9f81-5914807259d6" providerId="AD" clId="Web-{3D82AE54-E3B1-4203-B533-DD2D6B547DB8}" dt="2023-09-07T12:08:40.281" v="9" actId="1076"/>
      <pc:docMkLst>
        <pc:docMk/>
      </pc:docMkLst>
      <pc:sldChg chg="modSp">
        <pc:chgData name="Desire Sundire" userId="S::sundire.d@belgiumcampus.ac.za::dcc4c647-515e-41c4-9f81-5914807259d6" providerId="AD" clId="Web-{3D82AE54-E3B1-4203-B533-DD2D6B547DB8}" dt="2023-09-07T12:08:40.281" v="9" actId="1076"/>
        <pc:sldMkLst>
          <pc:docMk/>
          <pc:sldMk cId="3289083570" sldId="256"/>
        </pc:sldMkLst>
        <pc:picChg chg="mod">
          <ac:chgData name="Desire Sundire" userId="S::sundire.d@belgiumcampus.ac.za::dcc4c647-515e-41c4-9f81-5914807259d6" providerId="AD" clId="Web-{3D82AE54-E3B1-4203-B533-DD2D6B547DB8}" dt="2023-09-07T12:08:40.281" v="9" actId="1076"/>
          <ac:picMkLst>
            <pc:docMk/>
            <pc:sldMk cId="3289083570" sldId="256"/>
            <ac:picMk id="5" creationId="{0B5D198D-CFD1-47B9-B3DE-9D4EC6A3BDBB}"/>
          </ac:picMkLst>
        </pc:picChg>
      </pc:sldChg>
      <pc:sldChg chg="modSp">
        <pc:chgData name="Desire Sundire" userId="S::sundire.d@belgiumcampus.ac.za::dcc4c647-515e-41c4-9f81-5914807259d6" providerId="AD" clId="Web-{3D82AE54-E3B1-4203-B533-DD2D6B547DB8}" dt="2023-09-07T12:07:48.171" v="8" actId="20577"/>
        <pc:sldMkLst>
          <pc:docMk/>
          <pc:sldMk cId="4265152425" sldId="314"/>
        </pc:sldMkLst>
        <pc:spChg chg="mod">
          <ac:chgData name="Desire Sundire" userId="S::sundire.d@belgiumcampus.ac.za::dcc4c647-515e-41c4-9f81-5914807259d6" providerId="AD" clId="Web-{3D82AE54-E3B1-4203-B533-DD2D6B547DB8}" dt="2023-09-07T12:07:48.171" v="8" actId="20577"/>
          <ac:spMkLst>
            <pc:docMk/>
            <pc:sldMk cId="4265152425" sldId="314"/>
            <ac:spMk id="2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97F30A-5F55-4DBD-AD3F-F796AD51D2B2}" type="datetimeFigureOut">
              <a:rPr lang="en-ZA" smtClean="0"/>
              <a:t>2025/10/02</a:t>
            </a:fld>
            <a:endParaRPr lang="en-Z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Z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93B71F-AFC6-4C2F-908D-60087011B5EC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3157423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ZA" dirty="0"/>
              <a:t>Introduce</a:t>
            </a:r>
            <a:r>
              <a:rPr lang="en-ZA" baseline="0" dirty="0"/>
              <a:t> yourself to the students and also find out there names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ZA" baseline="0" dirty="0"/>
              <a:t>Have them give you in 30 seconds a summary of who they are and what there interest in IT is</a:t>
            </a:r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61402F-95FE-4318-9635-A0FAD1F1B3BF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Palatino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Palati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02186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3B71F-AFC6-4C2F-908D-60087011B5EC}" type="slidenum">
              <a:rPr lang="en-ZA" smtClean="0"/>
              <a:t>7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7025840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3B71F-AFC6-4C2F-908D-60087011B5EC}" type="slidenum">
              <a:rPr lang="en-ZA" smtClean="0"/>
              <a:t>39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7132933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400" y="-19878"/>
            <a:ext cx="12203333" cy="687787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76471" y="4263887"/>
            <a:ext cx="6728790" cy="1551733"/>
          </a:xfrm>
          <a:solidFill>
            <a:schemeClr val="bg1">
              <a:lumMod val="95000"/>
              <a:alpha val="50000"/>
            </a:schemeClr>
          </a:solidFill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6472" y="5861746"/>
            <a:ext cx="6728790" cy="502823"/>
          </a:xfrm>
          <a:solidFill>
            <a:schemeClr val="bg1">
              <a:lumMod val="95000"/>
              <a:alpha val="50000"/>
            </a:schemeClr>
          </a:solidFill>
        </p:spPr>
        <p:txBody>
          <a:bodyPr/>
          <a:lstStyle>
            <a:lvl1pPr marL="0" indent="0" algn="ctr">
              <a:buNone/>
              <a:defRPr sz="2400"/>
            </a:lvl1pPr>
            <a:lvl2pPr marL="457177" indent="0" algn="ctr">
              <a:buNone/>
              <a:defRPr sz="2000"/>
            </a:lvl2pPr>
            <a:lvl3pPr marL="914353" indent="0" algn="ctr">
              <a:buNone/>
              <a:defRPr sz="1800"/>
            </a:lvl3pPr>
            <a:lvl4pPr marL="1371530" indent="0" algn="ctr">
              <a:buNone/>
              <a:defRPr sz="1600"/>
            </a:lvl4pPr>
            <a:lvl5pPr marL="1828706" indent="0" algn="ctr">
              <a:buNone/>
              <a:defRPr sz="1600"/>
            </a:lvl5pPr>
            <a:lvl6pPr marL="2285883" indent="0" algn="ctr">
              <a:buNone/>
              <a:defRPr sz="1600"/>
            </a:lvl6pPr>
            <a:lvl7pPr marL="2743060" indent="0" algn="ctr">
              <a:buNone/>
              <a:defRPr sz="1600"/>
            </a:lvl7pPr>
            <a:lvl8pPr marL="3200236" indent="0" algn="ctr">
              <a:buNone/>
              <a:defRPr sz="1600"/>
            </a:lvl8pPr>
            <a:lvl9pPr marL="3657413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46956" y="-147270"/>
            <a:ext cx="2156792" cy="1350718"/>
          </a:xfrm>
          <a:prstGeom prst="rect">
            <a:avLst/>
          </a:prstGeom>
        </p:spPr>
      </p:pic>
      <p:sp>
        <p:nvSpPr>
          <p:cNvPr id="17" name="Rectangle 16"/>
          <p:cNvSpPr/>
          <p:nvPr userDrawn="1"/>
        </p:nvSpPr>
        <p:spPr>
          <a:xfrm>
            <a:off x="0" y="6553200"/>
            <a:ext cx="12192000" cy="3048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sz="3000" dirty="0"/>
              <a:t>www.belgiumcampus.ac.za</a:t>
            </a:r>
            <a:endParaRPr lang="en-GB" sz="3000" dirty="0"/>
          </a:p>
        </p:txBody>
      </p:sp>
      <p:sp>
        <p:nvSpPr>
          <p:cNvPr id="18" name="Rectangle 17"/>
          <p:cNvSpPr/>
          <p:nvPr userDrawn="1"/>
        </p:nvSpPr>
        <p:spPr>
          <a:xfrm>
            <a:off x="11582401" y="6248400"/>
            <a:ext cx="612000" cy="612000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000"/>
          </a:p>
        </p:txBody>
      </p:sp>
      <p:sp>
        <p:nvSpPr>
          <p:cNvPr id="19" name="Isosceles Triangle 18"/>
          <p:cNvSpPr/>
          <p:nvPr userDrawn="1"/>
        </p:nvSpPr>
        <p:spPr>
          <a:xfrm>
            <a:off x="6102627" y="6248400"/>
            <a:ext cx="5361241" cy="291548"/>
          </a:xfrm>
          <a:prstGeom prst="triangle">
            <a:avLst>
              <a:gd name="adj" fmla="val 100000"/>
            </a:avLst>
          </a:prstGeom>
          <a:solidFill>
            <a:srgbClr val="FF0F21"/>
          </a:solidFill>
          <a:ln>
            <a:solidFill>
              <a:srgbClr val="FF0F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000"/>
          </a:p>
        </p:txBody>
      </p:sp>
      <p:sp>
        <p:nvSpPr>
          <p:cNvPr id="20" name="Rectangle 19"/>
          <p:cNvSpPr/>
          <p:nvPr userDrawn="1"/>
        </p:nvSpPr>
        <p:spPr>
          <a:xfrm>
            <a:off x="11463868" y="6248400"/>
            <a:ext cx="118533" cy="612000"/>
          </a:xfrm>
          <a:prstGeom prst="rect">
            <a:avLst/>
          </a:prstGeom>
          <a:solidFill>
            <a:srgbClr val="FFE936"/>
          </a:solidFill>
          <a:ln>
            <a:solidFill>
              <a:srgbClr val="FFE9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000"/>
          </a:p>
        </p:txBody>
      </p:sp>
      <p:sp>
        <p:nvSpPr>
          <p:cNvPr id="2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673052" y="6368238"/>
            <a:ext cx="4306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5908D717-1854-4CE3-A28E-B0A1C498CD30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165090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77" indent="0">
              <a:buNone/>
              <a:defRPr sz="2800"/>
            </a:lvl2pPr>
            <a:lvl3pPr marL="914353" indent="0">
              <a:buNone/>
              <a:defRPr sz="2400"/>
            </a:lvl3pPr>
            <a:lvl4pPr marL="1371530" indent="0">
              <a:buNone/>
              <a:defRPr sz="2000"/>
            </a:lvl4pPr>
            <a:lvl5pPr marL="1828706" indent="0">
              <a:buNone/>
              <a:defRPr sz="2000"/>
            </a:lvl5pPr>
            <a:lvl6pPr marL="2285883" indent="0">
              <a:buNone/>
              <a:defRPr sz="2000"/>
            </a:lvl6pPr>
            <a:lvl7pPr marL="2743060" indent="0">
              <a:buNone/>
              <a:defRPr sz="2000"/>
            </a:lvl7pPr>
            <a:lvl8pPr marL="3200236" indent="0">
              <a:buNone/>
              <a:defRPr sz="2000"/>
            </a:lvl8pPr>
            <a:lvl9pPr marL="3657413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7" indent="0">
              <a:buNone/>
              <a:defRPr sz="1400"/>
            </a:lvl2pPr>
            <a:lvl3pPr marL="914353" indent="0">
              <a:buNone/>
              <a:defRPr sz="1200"/>
            </a:lvl3pPr>
            <a:lvl4pPr marL="1371530" indent="0">
              <a:buNone/>
              <a:defRPr sz="1000"/>
            </a:lvl4pPr>
            <a:lvl5pPr marL="1828706" indent="0">
              <a:buNone/>
              <a:defRPr sz="1000"/>
            </a:lvl5pPr>
            <a:lvl6pPr marL="2285883" indent="0">
              <a:buNone/>
              <a:defRPr sz="1000"/>
            </a:lvl6pPr>
            <a:lvl7pPr marL="2743060" indent="0">
              <a:buNone/>
              <a:defRPr sz="1000"/>
            </a:lvl7pPr>
            <a:lvl8pPr marL="3200236" indent="0">
              <a:buNone/>
              <a:defRPr sz="1000"/>
            </a:lvl8pPr>
            <a:lvl9pPr marL="365741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46956" y="-147270"/>
            <a:ext cx="2156792" cy="1350718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0" y="6553200"/>
            <a:ext cx="12192000" cy="3048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sz="3000" dirty="0"/>
              <a:t>www.belgiumcampus.ac.za</a:t>
            </a:r>
            <a:endParaRPr lang="en-GB" sz="3000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11582401" y="6248400"/>
            <a:ext cx="612000" cy="612000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000"/>
          </a:p>
        </p:txBody>
      </p:sp>
      <p:sp>
        <p:nvSpPr>
          <p:cNvPr id="11" name="Isosceles Triangle 10"/>
          <p:cNvSpPr/>
          <p:nvPr userDrawn="1"/>
        </p:nvSpPr>
        <p:spPr>
          <a:xfrm>
            <a:off x="6102627" y="6248400"/>
            <a:ext cx="5361241" cy="291548"/>
          </a:xfrm>
          <a:prstGeom prst="triangle">
            <a:avLst>
              <a:gd name="adj" fmla="val 100000"/>
            </a:avLst>
          </a:prstGeom>
          <a:solidFill>
            <a:srgbClr val="FF0F21"/>
          </a:solidFill>
          <a:ln>
            <a:solidFill>
              <a:srgbClr val="FF0F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000"/>
          </a:p>
        </p:txBody>
      </p:sp>
      <p:sp>
        <p:nvSpPr>
          <p:cNvPr id="12" name="Rectangle 11"/>
          <p:cNvSpPr/>
          <p:nvPr userDrawn="1"/>
        </p:nvSpPr>
        <p:spPr>
          <a:xfrm>
            <a:off x="11463868" y="6248400"/>
            <a:ext cx="118533" cy="612000"/>
          </a:xfrm>
          <a:prstGeom prst="rect">
            <a:avLst/>
          </a:prstGeom>
          <a:solidFill>
            <a:srgbClr val="FFE936"/>
          </a:solidFill>
          <a:ln>
            <a:solidFill>
              <a:srgbClr val="FFE9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00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673052" y="6368238"/>
            <a:ext cx="4306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5908D717-1854-4CE3-A28E-B0A1C498CD30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228396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34058E49-5B1D-4257-9334-A3FAAE922B17}" type="datetimeFigureOut">
              <a:rPr lang="en-GB" smtClean="0"/>
              <a:t>02/10/2025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673052" y="6368238"/>
            <a:ext cx="430696" cy="365125"/>
          </a:xfrm>
          <a:prstGeom prst="rect">
            <a:avLst/>
          </a:prstGeom>
        </p:spPr>
        <p:txBody>
          <a:bodyPr/>
          <a:lstStyle/>
          <a:p>
            <a:fld id="{5908D717-1854-4CE3-A28E-B0A1C498CD3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95481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34058E49-5B1D-4257-9334-A3FAAE922B17}" type="datetimeFigureOut">
              <a:rPr lang="en-GB" smtClean="0"/>
              <a:t>02/10/2025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673052" y="6368238"/>
            <a:ext cx="430696" cy="365125"/>
          </a:xfrm>
          <a:prstGeom prst="rect">
            <a:avLst/>
          </a:prstGeom>
        </p:spPr>
        <p:txBody>
          <a:bodyPr/>
          <a:lstStyle/>
          <a:p>
            <a:fld id="{5908D717-1854-4CE3-A28E-B0A1C498CD3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68129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673052" y="6368238"/>
            <a:ext cx="430696" cy="365125"/>
          </a:xfrm>
          <a:prstGeom prst="rect">
            <a:avLst/>
          </a:prstGeom>
        </p:spPr>
        <p:txBody>
          <a:bodyPr/>
          <a:lstStyle/>
          <a:p>
            <a:fld id="{5908D717-1854-4CE3-A28E-B0A1C498CD30}" type="slidenum">
              <a:rPr lang="en-GB" smtClean="0"/>
              <a:t>‹#›</a:t>
            </a:fld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46956" y="-147270"/>
            <a:ext cx="2156792" cy="1350718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0" y="6553200"/>
            <a:ext cx="12192000" cy="3048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sz="3000" dirty="0"/>
              <a:t>www.belgiumcampus.ac.za</a:t>
            </a:r>
            <a:endParaRPr lang="en-GB" sz="3000" dirty="0"/>
          </a:p>
        </p:txBody>
      </p:sp>
      <p:sp>
        <p:nvSpPr>
          <p:cNvPr id="9" name="Rectangle 8"/>
          <p:cNvSpPr/>
          <p:nvPr userDrawn="1"/>
        </p:nvSpPr>
        <p:spPr>
          <a:xfrm>
            <a:off x="11582401" y="6248400"/>
            <a:ext cx="612000" cy="612000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000"/>
          </a:p>
        </p:txBody>
      </p:sp>
      <p:sp>
        <p:nvSpPr>
          <p:cNvPr id="10" name="Isosceles Triangle 9"/>
          <p:cNvSpPr/>
          <p:nvPr userDrawn="1"/>
        </p:nvSpPr>
        <p:spPr>
          <a:xfrm>
            <a:off x="6102627" y="6248400"/>
            <a:ext cx="5361241" cy="291548"/>
          </a:xfrm>
          <a:prstGeom prst="triangle">
            <a:avLst>
              <a:gd name="adj" fmla="val 100000"/>
            </a:avLst>
          </a:prstGeom>
          <a:solidFill>
            <a:srgbClr val="FF0F21"/>
          </a:solidFill>
          <a:ln>
            <a:solidFill>
              <a:srgbClr val="FF0F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000"/>
          </a:p>
        </p:txBody>
      </p:sp>
      <p:sp>
        <p:nvSpPr>
          <p:cNvPr id="11" name="Rectangle 10"/>
          <p:cNvSpPr/>
          <p:nvPr userDrawn="1"/>
        </p:nvSpPr>
        <p:spPr>
          <a:xfrm>
            <a:off x="11463868" y="6248400"/>
            <a:ext cx="118533" cy="612000"/>
          </a:xfrm>
          <a:prstGeom prst="rect">
            <a:avLst/>
          </a:prstGeom>
          <a:solidFill>
            <a:srgbClr val="FFE936"/>
          </a:solidFill>
          <a:ln>
            <a:solidFill>
              <a:srgbClr val="FFE9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000"/>
          </a:p>
        </p:txBody>
      </p:sp>
      <p:sp>
        <p:nvSpPr>
          <p:cNvPr id="12" name="Slide Number Placeholder 5"/>
          <p:cNvSpPr txBox="1">
            <a:spLocks/>
          </p:cNvSpPr>
          <p:nvPr userDrawn="1"/>
        </p:nvSpPr>
        <p:spPr>
          <a:xfrm>
            <a:off x="11673052" y="6368238"/>
            <a:ext cx="430696" cy="365125"/>
          </a:xfrm>
          <a:prstGeom prst="rect">
            <a:avLst/>
          </a:prstGeom>
        </p:spPr>
        <p:txBody>
          <a:bodyPr vert="horz" lIns="91437" tIns="45719" rIns="91437" bIns="45719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908D717-1854-4CE3-A28E-B0A1C498CD30}" type="slidenum">
              <a:rPr lang="en-GB" sz="1200" smtClean="0">
                <a:solidFill>
                  <a:schemeClr val="bg1"/>
                </a:solidFill>
              </a:rPr>
              <a:pPr/>
              <a:t>‹#›</a:t>
            </a:fld>
            <a:endParaRPr lang="en-GB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73043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3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>
            <a:off x="0" y="-1"/>
            <a:ext cx="12192000" cy="68473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bg1">
              <a:lumMod val="95000"/>
              <a:alpha val="50000"/>
            </a:schemeClr>
          </a:solidFill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chemeClr val="bg1">
              <a:lumMod val="95000"/>
              <a:alpha val="50000"/>
            </a:schemeClr>
          </a:solidFill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673052" y="6368238"/>
            <a:ext cx="430696" cy="365125"/>
          </a:xfrm>
          <a:prstGeom prst="rect">
            <a:avLst/>
          </a:prstGeom>
        </p:spPr>
        <p:txBody>
          <a:bodyPr/>
          <a:lstStyle/>
          <a:p>
            <a:fld id="{5908D717-1854-4CE3-A28E-B0A1C498CD30}" type="slidenum">
              <a:rPr lang="en-GB" smtClean="0"/>
              <a:t>‹#›</a:t>
            </a:fld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46956" y="-147270"/>
            <a:ext cx="2156792" cy="1350718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0" y="6553200"/>
            <a:ext cx="12192000" cy="3048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sz="3000" dirty="0"/>
              <a:t>www.belgiumcampus.ac.za</a:t>
            </a:r>
            <a:endParaRPr lang="en-GB" sz="3000" dirty="0"/>
          </a:p>
        </p:txBody>
      </p:sp>
      <p:sp>
        <p:nvSpPr>
          <p:cNvPr id="9" name="Rectangle 8"/>
          <p:cNvSpPr/>
          <p:nvPr userDrawn="1"/>
        </p:nvSpPr>
        <p:spPr>
          <a:xfrm>
            <a:off x="11582401" y="6248400"/>
            <a:ext cx="612000" cy="612000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000"/>
          </a:p>
        </p:txBody>
      </p:sp>
      <p:sp>
        <p:nvSpPr>
          <p:cNvPr id="10" name="Isosceles Triangle 9"/>
          <p:cNvSpPr/>
          <p:nvPr userDrawn="1"/>
        </p:nvSpPr>
        <p:spPr>
          <a:xfrm>
            <a:off x="6102627" y="6248400"/>
            <a:ext cx="5361241" cy="291548"/>
          </a:xfrm>
          <a:prstGeom prst="triangle">
            <a:avLst>
              <a:gd name="adj" fmla="val 100000"/>
            </a:avLst>
          </a:prstGeom>
          <a:solidFill>
            <a:srgbClr val="FF0F21"/>
          </a:solidFill>
          <a:ln>
            <a:solidFill>
              <a:srgbClr val="FF0F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000"/>
          </a:p>
        </p:txBody>
      </p:sp>
      <p:sp>
        <p:nvSpPr>
          <p:cNvPr id="11" name="Rectangle 10"/>
          <p:cNvSpPr/>
          <p:nvPr userDrawn="1"/>
        </p:nvSpPr>
        <p:spPr>
          <a:xfrm>
            <a:off x="11463868" y="6248400"/>
            <a:ext cx="118533" cy="612000"/>
          </a:xfrm>
          <a:prstGeom prst="rect">
            <a:avLst/>
          </a:prstGeom>
          <a:solidFill>
            <a:srgbClr val="FFE936"/>
          </a:solidFill>
          <a:ln>
            <a:solidFill>
              <a:srgbClr val="FFE9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000"/>
          </a:p>
        </p:txBody>
      </p:sp>
      <p:sp>
        <p:nvSpPr>
          <p:cNvPr id="12" name="Slide Number Placeholder 5"/>
          <p:cNvSpPr txBox="1">
            <a:spLocks/>
          </p:cNvSpPr>
          <p:nvPr userDrawn="1"/>
        </p:nvSpPr>
        <p:spPr>
          <a:xfrm>
            <a:off x="11673052" y="6368238"/>
            <a:ext cx="430696" cy="365125"/>
          </a:xfrm>
          <a:prstGeom prst="rect">
            <a:avLst/>
          </a:prstGeom>
        </p:spPr>
        <p:txBody>
          <a:bodyPr vert="horz" lIns="91437" tIns="45719" rIns="91437" bIns="45719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908D717-1854-4CE3-A28E-B0A1C498CD30}" type="slidenum">
              <a:rPr lang="en-GB" sz="1200" smtClean="0">
                <a:solidFill>
                  <a:schemeClr val="bg1"/>
                </a:solidFill>
              </a:rPr>
              <a:pPr/>
              <a:t>‹#›</a:t>
            </a:fld>
            <a:endParaRPr lang="en-GB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1846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77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3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3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34058E49-5B1D-4257-9334-A3FAAE922B17}" type="datetimeFigureOut">
              <a:rPr lang="en-GB" smtClean="0"/>
              <a:t>02/10/2025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673052" y="6368238"/>
            <a:ext cx="430696" cy="365125"/>
          </a:xfrm>
          <a:prstGeom prst="rect">
            <a:avLst/>
          </a:prstGeom>
        </p:spPr>
        <p:txBody>
          <a:bodyPr/>
          <a:lstStyle/>
          <a:p>
            <a:fld id="{5908D717-1854-4CE3-A28E-B0A1C498CD3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01692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34058E49-5B1D-4257-9334-A3FAAE922B17}" type="datetimeFigureOut">
              <a:rPr lang="en-GB" smtClean="0"/>
              <a:t>02/10/2025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673052" y="6368238"/>
            <a:ext cx="430696" cy="365125"/>
          </a:xfrm>
          <a:prstGeom prst="rect">
            <a:avLst/>
          </a:prstGeom>
        </p:spPr>
        <p:txBody>
          <a:bodyPr/>
          <a:lstStyle/>
          <a:p>
            <a:fld id="{5908D717-1854-4CE3-A28E-B0A1C498CD30}" type="slidenum">
              <a:rPr lang="en-GB" smtClean="0"/>
              <a:t>‹#›</a:t>
            </a:fld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44557" y="-149670"/>
            <a:ext cx="2156792" cy="1350718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-2399" y="6550801"/>
            <a:ext cx="12192000" cy="3048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sz="3000" dirty="0"/>
              <a:t>www.belgiumcampus.ac.za</a:t>
            </a:r>
            <a:endParaRPr lang="en-GB" sz="3000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11580000" y="6246000"/>
            <a:ext cx="612000" cy="612000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000"/>
          </a:p>
        </p:txBody>
      </p:sp>
      <p:sp>
        <p:nvSpPr>
          <p:cNvPr id="11" name="Isosceles Triangle 10"/>
          <p:cNvSpPr/>
          <p:nvPr userDrawn="1"/>
        </p:nvSpPr>
        <p:spPr>
          <a:xfrm>
            <a:off x="6100227" y="6246000"/>
            <a:ext cx="5361241" cy="291548"/>
          </a:xfrm>
          <a:prstGeom prst="triangle">
            <a:avLst>
              <a:gd name="adj" fmla="val 100000"/>
            </a:avLst>
          </a:prstGeom>
          <a:solidFill>
            <a:srgbClr val="FF0F21"/>
          </a:solidFill>
          <a:ln>
            <a:solidFill>
              <a:srgbClr val="FF0F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000"/>
          </a:p>
        </p:txBody>
      </p:sp>
      <p:sp>
        <p:nvSpPr>
          <p:cNvPr id="12" name="Rectangle 11"/>
          <p:cNvSpPr/>
          <p:nvPr userDrawn="1"/>
        </p:nvSpPr>
        <p:spPr>
          <a:xfrm>
            <a:off x="11461468" y="6246000"/>
            <a:ext cx="118533" cy="612000"/>
          </a:xfrm>
          <a:prstGeom prst="rect">
            <a:avLst/>
          </a:prstGeom>
          <a:solidFill>
            <a:srgbClr val="FFE936"/>
          </a:solidFill>
          <a:ln>
            <a:solidFill>
              <a:srgbClr val="FFE9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000"/>
          </a:p>
        </p:txBody>
      </p:sp>
      <p:sp>
        <p:nvSpPr>
          <p:cNvPr id="13" name="Slide Number Placeholder 5"/>
          <p:cNvSpPr txBox="1">
            <a:spLocks/>
          </p:cNvSpPr>
          <p:nvPr userDrawn="1"/>
        </p:nvSpPr>
        <p:spPr>
          <a:xfrm>
            <a:off x="11670652" y="6365838"/>
            <a:ext cx="430696" cy="365125"/>
          </a:xfrm>
          <a:prstGeom prst="rect">
            <a:avLst/>
          </a:prstGeom>
        </p:spPr>
        <p:txBody>
          <a:bodyPr vert="horz" lIns="91437" tIns="45719" rIns="91437" bIns="45719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908D717-1854-4CE3-A28E-B0A1C498CD30}" type="slidenum">
              <a:rPr lang="en-GB" sz="1200" smtClean="0">
                <a:solidFill>
                  <a:schemeClr val="bg1"/>
                </a:solidFill>
              </a:rPr>
              <a:pPr/>
              <a:t>‹#›</a:t>
            </a:fld>
            <a:endParaRPr lang="en-GB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19612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9" y="365126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7" indent="0">
              <a:buNone/>
              <a:defRPr sz="2000" b="1"/>
            </a:lvl2pPr>
            <a:lvl3pPr marL="914353" indent="0">
              <a:buNone/>
              <a:defRPr sz="1800" b="1"/>
            </a:lvl3pPr>
            <a:lvl4pPr marL="1371530" indent="0">
              <a:buNone/>
              <a:defRPr sz="1600" b="1"/>
            </a:lvl4pPr>
            <a:lvl5pPr marL="1828706" indent="0">
              <a:buNone/>
              <a:defRPr sz="1600" b="1"/>
            </a:lvl5pPr>
            <a:lvl6pPr marL="2285883" indent="0">
              <a:buNone/>
              <a:defRPr sz="1600" b="1"/>
            </a:lvl6pPr>
            <a:lvl7pPr marL="2743060" indent="0">
              <a:buNone/>
              <a:defRPr sz="1600" b="1"/>
            </a:lvl7pPr>
            <a:lvl8pPr marL="3200236" indent="0">
              <a:buNone/>
              <a:defRPr sz="1600" b="1"/>
            </a:lvl8pPr>
            <a:lvl9pPr marL="365741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7" indent="0">
              <a:buNone/>
              <a:defRPr sz="2000" b="1"/>
            </a:lvl2pPr>
            <a:lvl3pPr marL="914353" indent="0">
              <a:buNone/>
              <a:defRPr sz="1800" b="1"/>
            </a:lvl3pPr>
            <a:lvl4pPr marL="1371530" indent="0">
              <a:buNone/>
              <a:defRPr sz="1600" b="1"/>
            </a:lvl4pPr>
            <a:lvl5pPr marL="1828706" indent="0">
              <a:buNone/>
              <a:defRPr sz="1600" b="1"/>
            </a:lvl5pPr>
            <a:lvl6pPr marL="2285883" indent="0">
              <a:buNone/>
              <a:defRPr sz="1600" b="1"/>
            </a:lvl6pPr>
            <a:lvl7pPr marL="2743060" indent="0">
              <a:buNone/>
              <a:defRPr sz="1600" b="1"/>
            </a:lvl7pPr>
            <a:lvl8pPr marL="3200236" indent="0">
              <a:buNone/>
              <a:defRPr sz="1600" b="1"/>
            </a:lvl8pPr>
            <a:lvl9pPr marL="365741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46956" y="-147270"/>
            <a:ext cx="2156792" cy="1350718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0" y="6553200"/>
            <a:ext cx="12192000" cy="3048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sz="3000" dirty="0"/>
              <a:t>www.belgiumcampus.ac.za</a:t>
            </a:r>
            <a:endParaRPr lang="en-GB" sz="3000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11582401" y="6248400"/>
            <a:ext cx="612000" cy="612000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000"/>
          </a:p>
        </p:txBody>
      </p:sp>
      <p:sp>
        <p:nvSpPr>
          <p:cNvPr id="13" name="Isosceles Triangle 12"/>
          <p:cNvSpPr/>
          <p:nvPr userDrawn="1"/>
        </p:nvSpPr>
        <p:spPr>
          <a:xfrm>
            <a:off x="6102627" y="6248400"/>
            <a:ext cx="5361241" cy="291548"/>
          </a:xfrm>
          <a:prstGeom prst="triangle">
            <a:avLst>
              <a:gd name="adj" fmla="val 100000"/>
            </a:avLst>
          </a:prstGeom>
          <a:solidFill>
            <a:srgbClr val="FF0F21"/>
          </a:solidFill>
          <a:ln>
            <a:solidFill>
              <a:srgbClr val="FF0F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000"/>
          </a:p>
        </p:txBody>
      </p:sp>
      <p:sp>
        <p:nvSpPr>
          <p:cNvPr id="14" name="Rectangle 13"/>
          <p:cNvSpPr/>
          <p:nvPr userDrawn="1"/>
        </p:nvSpPr>
        <p:spPr>
          <a:xfrm>
            <a:off x="11463868" y="6248400"/>
            <a:ext cx="118533" cy="612000"/>
          </a:xfrm>
          <a:prstGeom prst="rect">
            <a:avLst/>
          </a:prstGeom>
          <a:solidFill>
            <a:srgbClr val="FFE936"/>
          </a:solidFill>
          <a:ln>
            <a:solidFill>
              <a:srgbClr val="FFE9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000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11673052" y="6368238"/>
            <a:ext cx="4306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5908D717-1854-4CE3-A28E-B0A1C498CD30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456513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46956" y="-147270"/>
            <a:ext cx="2156792" cy="1350718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>
          <a:xfrm>
            <a:off x="0" y="6553200"/>
            <a:ext cx="12192000" cy="3048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sz="3000" dirty="0"/>
              <a:t>www.belgiumcampus.ac.za</a:t>
            </a:r>
            <a:endParaRPr lang="en-GB" sz="3000" dirty="0"/>
          </a:p>
        </p:txBody>
      </p:sp>
      <p:sp>
        <p:nvSpPr>
          <p:cNvPr id="8" name="Rectangle 7"/>
          <p:cNvSpPr/>
          <p:nvPr userDrawn="1"/>
        </p:nvSpPr>
        <p:spPr>
          <a:xfrm>
            <a:off x="11582401" y="6248400"/>
            <a:ext cx="612000" cy="612000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000"/>
          </a:p>
        </p:txBody>
      </p:sp>
      <p:sp>
        <p:nvSpPr>
          <p:cNvPr id="9" name="Isosceles Triangle 8"/>
          <p:cNvSpPr/>
          <p:nvPr userDrawn="1"/>
        </p:nvSpPr>
        <p:spPr>
          <a:xfrm>
            <a:off x="6102627" y="6248400"/>
            <a:ext cx="5361241" cy="291548"/>
          </a:xfrm>
          <a:prstGeom prst="triangle">
            <a:avLst>
              <a:gd name="adj" fmla="val 100000"/>
            </a:avLst>
          </a:prstGeom>
          <a:solidFill>
            <a:srgbClr val="FF0F21"/>
          </a:solidFill>
          <a:ln>
            <a:solidFill>
              <a:srgbClr val="FF0F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000"/>
          </a:p>
        </p:txBody>
      </p:sp>
      <p:sp>
        <p:nvSpPr>
          <p:cNvPr id="10" name="Rectangle 9"/>
          <p:cNvSpPr/>
          <p:nvPr userDrawn="1"/>
        </p:nvSpPr>
        <p:spPr>
          <a:xfrm>
            <a:off x="11463868" y="6248400"/>
            <a:ext cx="118533" cy="612000"/>
          </a:xfrm>
          <a:prstGeom prst="rect">
            <a:avLst/>
          </a:prstGeom>
          <a:solidFill>
            <a:srgbClr val="FFE936"/>
          </a:solidFill>
          <a:ln>
            <a:solidFill>
              <a:srgbClr val="FFE9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00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673052" y="6368238"/>
            <a:ext cx="4306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5908D717-1854-4CE3-A28E-B0A1C498CD30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512520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46956" y="-147270"/>
            <a:ext cx="2156792" cy="1350718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0" y="6553200"/>
            <a:ext cx="12192000" cy="3048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sz="3000" dirty="0"/>
              <a:t>www.belgiumcampus.ac.za</a:t>
            </a:r>
            <a:endParaRPr lang="en-GB" sz="3000" dirty="0"/>
          </a:p>
        </p:txBody>
      </p:sp>
      <p:sp>
        <p:nvSpPr>
          <p:cNvPr id="7" name="Rectangle 6"/>
          <p:cNvSpPr/>
          <p:nvPr userDrawn="1"/>
        </p:nvSpPr>
        <p:spPr>
          <a:xfrm>
            <a:off x="11582401" y="6248400"/>
            <a:ext cx="612000" cy="612000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000"/>
          </a:p>
        </p:txBody>
      </p:sp>
      <p:sp>
        <p:nvSpPr>
          <p:cNvPr id="8" name="Isosceles Triangle 7"/>
          <p:cNvSpPr/>
          <p:nvPr userDrawn="1"/>
        </p:nvSpPr>
        <p:spPr>
          <a:xfrm>
            <a:off x="6102627" y="6248400"/>
            <a:ext cx="5361241" cy="291548"/>
          </a:xfrm>
          <a:prstGeom prst="triangle">
            <a:avLst>
              <a:gd name="adj" fmla="val 100000"/>
            </a:avLst>
          </a:prstGeom>
          <a:solidFill>
            <a:srgbClr val="FF0F21"/>
          </a:solidFill>
          <a:ln>
            <a:solidFill>
              <a:srgbClr val="FF0F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000"/>
          </a:p>
        </p:txBody>
      </p:sp>
      <p:sp>
        <p:nvSpPr>
          <p:cNvPr id="9" name="Rectangle 8"/>
          <p:cNvSpPr/>
          <p:nvPr userDrawn="1"/>
        </p:nvSpPr>
        <p:spPr>
          <a:xfrm>
            <a:off x="11463868" y="6248400"/>
            <a:ext cx="118533" cy="612000"/>
          </a:xfrm>
          <a:prstGeom prst="rect">
            <a:avLst/>
          </a:prstGeom>
          <a:solidFill>
            <a:srgbClr val="FFE936"/>
          </a:solidFill>
          <a:ln>
            <a:solidFill>
              <a:srgbClr val="FFE9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00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673052" y="6368238"/>
            <a:ext cx="4306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5908D717-1854-4CE3-A28E-B0A1C498CD30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204480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7" indent="0">
              <a:buNone/>
              <a:defRPr sz="1400"/>
            </a:lvl2pPr>
            <a:lvl3pPr marL="914353" indent="0">
              <a:buNone/>
              <a:defRPr sz="1200"/>
            </a:lvl3pPr>
            <a:lvl4pPr marL="1371530" indent="0">
              <a:buNone/>
              <a:defRPr sz="1000"/>
            </a:lvl4pPr>
            <a:lvl5pPr marL="1828706" indent="0">
              <a:buNone/>
              <a:defRPr sz="1000"/>
            </a:lvl5pPr>
            <a:lvl6pPr marL="2285883" indent="0">
              <a:buNone/>
              <a:defRPr sz="1000"/>
            </a:lvl6pPr>
            <a:lvl7pPr marL="2743060" indent="0">
              <a:buNone/>
              <a:defRPr sz="1000"/>
            </a:lvl7pPr>
            <a:lvl8pPr marL="3200236" indent="0">
              <a:buNone/>
              <a:defRPr sz="1000"/>
            </a:lvl8pPr>
            <a:lvl9pPr marL="365741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46956" y="-147270"/>
            <a:ext cx="2156792" cy="1350718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0" y="6553200"/>
            <a:ext cx="12192000" cy="3048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sz="3000" dirty="0"/>
              <a:t>www.belgiumcampus.ac.za</a:t>
            </a:r>
            <a:endParaRPr lang="en-GB" sz="3000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11582401" y="6248400"/>
            <a:ext cx="612000" cy="612000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000"/>
          </a:p>
        </p:txBody>
      </p:sp>
      <p:sp>
        <p:nvSpPr>
          <p:cNvPr id="11" name="Isosceles Triangle 10"/>
          <p:cNvSpPr/>
          <p:nvPr userDrawn="1"/>
        </p:nvSpPr>
        <p:spPr>
          <a:xfrm>
            <a:off x="6102627" y="6248400"/>
            <a:ext cx="5361241" cy="291548"/>
          </a:xfrm>
          <a:prstGeom prst="triangle">
            <a:avLst>
              <a:gd name="adj" fmla="val 100000"/>
            </a:avLst>
          </a:prstGeom>
          <a:solidFill>
            <a:srgbClr val="FF0F21"/>
          </a:solidFill>
          <a:ln>
            <a:solidFill>
              <a:srgbClr val="FF0F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000"/>
          </a:p>
        </p:txBody>
      </p:sp>
      <p:sp>
        <p:nvSpPr>
          <p:cNvPr id="12" name="Rectangle 11"/>
          <p:cNvSpPr/>
          <p:nvPr userDrawn="1"/>
        </p:nvSpPr>
        <p:spPr>
          <a:xfrm>
            <a:off x="11463868" y="6248400"/>
            <a:ext cx="118533" cy="612000"/>
          </a:xfrm>
          <a:prstGeom prst="rect">
            <a:avLst/>
          </a:prstGeom>
          <a:solidFill>
            <a:srgbClr val="FFE936"/>
          </a:solidFill>
          <a:ln>
            <a:solidFill>
              <a:srgbClr val="FFE9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00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673052" y="6368238"/>
            <a:ext cx="4306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5908D717-1854-4CE3-A28E-B0A1C498CD30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250105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3522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35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Bebas Neue Bold" panose="020B0606020202050201" pitchFamily="34" charset="0"/>
          <a:ea typeface="+mj-ea"/>
          <a:cs typeface="+mj-cs"/>
        </a:defRPr>
      </a:lvl1pPr>
    </p:titleStyle>
    <p:bodyStyle>
      <a:lvl1pPr marL="228588" indent="-228588" algn="l" defTabSz="91435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vantGarde Bk BT" panose="020B0402020202020204" pitchFamily="34" charset="0"/>
          <a:ea typeface="+mn-ea"/>
          <a:cs typeface="+mn-cs"/>
        </a:defRPr>
      </a:lvl1pPr>
      <a:lvl2pPr marL="685765" indent="-228588" algn="l" defTabSz="91435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vantGarde Bk BT" panose="020B0402020202020204" pitchFamily="34" charset="0"/>
          <a:ea typeface="+mn-ea"/>
          <a:cs typeface="+mn-cs"/>
        </a:defRPr>
      </a:lvl2pPr>
      <a:lvl3pPr marL="1142942" indent="-228588" algn="l" defTabSz="91435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vantGarde Bk BT" panose="020B0402020202020204" pitchFamily="34" charset="0"/>
          <a:ea typeface="+mn-ea"/>
          <a:cs typeface="+mn-cs"/>
        </a:defRPr>
      </a:lvl3pPr>
      <a:lvl4pPr marL="1600118" indent="-228588" algn="l" defTabSz="91435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vantGarde Bk BT" panose="020B0402020202020204" pitchFamily="34" charset="0"/>
          <a:ea typeface="+mn-ea"/>
          <a:cs typeface="+mn-cs"/>
        </a:defRPr>
      </a:lvl4pPr>
      <a:lvl5pPr marL="2057295" indent="-228588" algn="l" defTabSz="91435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vantGarde Bk BT" panose="020B0402020202020204" pitchFamily="34" charset="0"/>
          <a:ea typeface="+mn-ea"/>
          <a:cs typeface="+mn-cs"/>
        </a:defRPr>
      </a:lvl5pPr>
      <a:lvl6pPr marL="2514471" indent="-228588" algn="l" defTabSz="91435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48" indent="-228588" algn="l" defTabSz="91435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5" indent="-228588" algn="l" defTabSz="91435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1" indent="-228588" algn="l" defTabSz="91435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7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3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76639" y="3161496"/>
            <a:ext cx="10980880" cy="2654050"/>
          </a:xfrm>
          <a:solidFill>
            <a:schemeClr val="bg1">
              <a:lumMod val="95000"/>
              <a:alpha val="78000"/>
            </a:schemeClr>
          </a:solidFill>
        </p:spPr>
        <p:txBody>
          <a:bodyPr>
            <a:normAutofit fontScale="90000"/>
          </a:bodyPr>
          <a:lstStyle/>
          <a:p>
            <a:br>
              <a:rPr lang="en-ZA" sz="5400" dirty="0"/>
            </a:br>
            <a:br>
              <a:rPr lang="en-ZA" sz="5400" dirty="0"/>
            </a:br>
            <a:br>
              <a:rPr lang="en-ZA" sz="5400" dirty="0"/>
            </a:br>
            <a:br>
              <a:rPr lang="en-ZA" sz="4800" dirty="0"/>
            </a:br>
            <a:r>
              <a:rPr lang="en-ZA" sz="4800" dirty="0">
                <a:latin typeface="Bebas Neue Bold"/>
              </a:rPr>
              <a:t>BUSINESS INTELLIGENCE 381</a:t>
            </a:r>
            <a:br>
              <a:rPr lang="en-ZA" sz="5400" dirty="0"/>
            </a:br>
            <a:r>
              <a:rPr lang="en-ZA" sz="3200" dirty="0">
                <a:latin typeface="Bebas Neue Bold"/>
              </a:rPr>
              <a:t>G. </a:t>
            </a:r>
            <a:r>
              <a:rPr lang="en-ZA" sz="3200" dirty="0" err="1">
                <a:latin typeface="Bebas Neue Bold"/>
              </a:rPr>
              <a:t>Mudare</a:t>
            </a:r>
            <a:br>
              <a:rPr lang="en-GB" sz="4000" dirty="0"/>
            </a:br>
            <a:endParaRPr lang="en-GB" sz="4000" dirty="0"/>
          </a:p>
        </p:txBody>
      </p:sp>
    </p:spTree>
    <p:extLst>
      <p:ext uri="{BB962C8B-B14F-4D97-AF65-F5344CB8AC3E}">
        <p14:creationId xmlns:p14="http://schemas.microsoft.com/office/powerpoint/2010/main" val="42651524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BAC28-D19F-4506-ABA3-3F05993890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Power BI Desktop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032B64B-68D6-4D04-900A-F2B37225BB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73923" y="1789489"/>
            <a:ext cx="6197992" cy="3184446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4874E58-0565-429A-988C-0694E373EEB6}"/>
              </a:ext>
            </a:extLst>
          </p:cNvPr>
          <p:cNvSpPr txBox="1"/>
          <p:nvPr/>
        </p:nvSpPr>
        <p:spPr>
          <a:xfrm>
            <a:off x="208503" y="2071693"/>
            <a:ext cx="3931417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dirty="0"/>
              <a:t>Power BI Desktop is where you 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dirty="0"/>
              <a:t>Connect with your data 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dirty="0"/>
              <a:t> set up transformation rules; 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dirty="0"/>
              <a:t>Perform data wrangling operations, 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dirty="0"/>
              <a:t> Massage the data into the format that your reports require; 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dirty="0"/>
              <a:t>Build your reports.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159823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9A25D1-174C-4A1E-BFA0-B42186EAE9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The Power BI Service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21367AD-4B48-422F-9596-94ADE90627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61835" y="1765503"/>
            <a:ext cx="6718726" cy="4151527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03048CB-EDE4-4992-AE3F-AF68A249484B}"/>
              </a:ext>
            </a:extLst>
          </p:cNvPr>
          <p:cNvSpPr txBox="1"/>
          <p:nvPr/>
        </p:nvSpPr>
        <p:spPr>
          <a:xfrm>
            <a:off x="620485" y="1894004"/>
            <a:ext cx="3690257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dirty="0"/>
              <a:t>The Power BI service is the cloud‐based product where collaboration and</a:t>
            </a:r>
          </a:p>
          <a:p>
            <a:pPr algn="l"/>
            <a:r>
              <a:rPr lang="en-US" dirty="0"/>
              <a:t>sharing take place. </a:t>
            </a:r>
          </a:p>
          <a:p>
            <a:pPr algn="l"/>
            <a:r>
              <a:rPr lang="en-US" dirty="0"/>
              <a:t> can also create reports and dashboards within the</a:t>
            </a:r>
          </a:p>
          <a:p>
            <a:pPr algn="l"/>
            <a:r>
              <a:rPr lang="en-US" dirty="0"/>
              <a:t>Power BI service, once you have created and shared content.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7485690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31A8DC-CEA6-47B4-8990-EE13F61D3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Power BI Mobile Apps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B2C84F5-79FB-4F40-9403-54057EB146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63728" y="1881608"/>
            <a:ext cx="6205334" cy="3444019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9FCCC58-E9D8-4822-84BB-76432487EEA9}"/>
              </a:ext>
            </a:extLst>
          </p:cNvPr>
          <p:cNvSpPr txBox="1"/>
          <p:nvPr/>
        </p:nvSpPr>
        <p:spPr>
          <a:xfrm>
            <a:off x="449664" y="2120036"/>
            <a:ext cx="3137598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dirty="0"/>
              <a:t>Power BI mobile apps can be used to consume that content. Apps are available</a:t>
            </a:r>
          </a:p>
          <a:p>
            <a:pPr algn="just"/>
            <a:r>
              <a:rPr lang="en-US" dirty="0"/>
              <a:t>for every major mobile platform; so, it is very easy to ensure </a:t>
            </a:r>
            <a:r>
              <a:rPr lang="en-US"/>
              <a:t>that your </a:t>
            </a:r>
            <a:r>
              <a:rPr lang="en-US" dirty="0"/>
              <a:t>colleagues are kept up‐to‐date with the latest reports when on the move.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3909981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05090E-B2F2-460A-9146-EAE3BE398F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Microsoft Power BI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58C88A-9DE5-4B69-A56A-82D8801E96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ZA" dirty="0"/>
              <a:t>A collection of 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ZA" dirty="0"/>
              <a:t>Software services,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ZA" dirty="0"/>
              <a:t>Apps,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ZA" dirty="0"/>
              <a:t>Connectors</a:t>
            </a:r>
          </a:p>
          <a:p>
            <a:r>
              <a:rPr lang="en-ZA" dirty="0"/>
              <a:t>These work together to turn unrelated sources of data into coherent, and interactive insights. </a:t>
            </a:r>
          </a:p>
          <a:p>
            <a:r>
              <a:rPr lang="en-ZA" dirty="0"/>
              <a:t>Data: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ZA" dirty="0"/>
              <a:t>Microsoft Excel workbooks, 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ZA" dirty="0"/>
              <a:t> collection of cloud-based 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ZA" dirty="0"/>
              <a:t>on-premise hybrid data warehouses</a:t>
            </a:r>
          </a:p>
        </p:txBody>
      </p:sp>
    </p:spTree>
    <p:extLst>
      <p:ext uri="{BB962C8B-B14F-4D97-AF65-F5344CB8AC3E}">
        <p14:creationId xmlns:p14="http://schemas.microsoft.com/office/powerpoint/2010/main" val="20246646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173D057-5C2D-435B-9365-616D2BA54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ZA" dirty="0"/>
              <a:t>Microsoft Power BI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81833E8-DE91-4682-81D2-C71B1777FB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1619" y="1427401"/>
            <a:ext cx="8837695" cy="4683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0556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F20E4-B811-452F-A2FC-CBFD3805C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Capabilities of Ms Power BI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86347B-F8C7-4C25-B94B-80F01ECD82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ZA" dirty="0"/>
              <a:t>Creating quick insights from an Excel workbook or a local database.</a:t>
            </a:r>
          </a:p>
          <a:p>
            <a:r>
              <a:rPr lang="en-ZA" dirty="0"/>
              <a:t>Extensive modelling and real-time analytics</a:t>
            </a:r>
          </a:p>
          <a:p>
            <a:r>
              <a:rPr lang="en-ZA" dirty="0"/>
              <a:t>Custom development</a:t>
            </a:r>
          </a:p>
          <a:p>
            <a:r>
              <a:rPr lang="en-ZA" dirty="0"/>
              <a:t>Serve as the analytics and decision engine behind group projects, divisions, or entire corporations.</a:t>
            </a:r>
          </a:p>
        </p:txBody>
      </p:sp>
    </p:spTree>
    <p:extLst>
      <p:ext uri="{BB962C8B-B14F-4D97-AF65-F5344CB8AC3E}">
        <p14:creationId xmlns:p14="http://schemas.microsoft.com/office/powerpoint/2010/main" val="37811539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1D4162-B29B-4BA5-8D4C-00EB1DAAA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ZA" dirty="0"/>
              <a:t>How Power BI matches Different Roles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6DB1F1-CF64-48CE-BD33-82A161F5F1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ZA" dirty="0"/>
              <a:t>Use of  Power BI depends on which feature or service of Power BI is the best tool for a given situation</a:t>
            </a:r>
          </a:p>
          <a:p>
            <a:r>
              <a:rPr lang="en-ZA" dirty="0"/>
              <a:t>Different roles might use Power BI differently: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ZA" dirty="0"/>
              <a:t>View reports and dashboards in the Power BI service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ZA" dirty="0"/>
              <a:t>Use Power BI Desktop to publish Power BI Desktop reports to the Power BI service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ZA" dirty="0"/>
              <a:t>Use Power BI phone app to monitor progress</a:t>
            </a:r>
          </a:p>
          <a:p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2368289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C6F3A2-82D2-4772-AB82-B15507B9D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ZA" dirty="0"/>
              <a:t>The flow of work in Power BI</a:t>
            </a:r>
            <a:br>
              <a:rPr lang="en-ZA" dirty="0"/>
            </a:br>
            <a:endParaRPr lang="en-Z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C4FAC4-F231-41C5-AD8E-7F3C9CAB0A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95480"/>
            <a:ext cx="3663462" cy="4351338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ZA" dirty="0"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A common flow of work in Power BI begins in </a:t>
            </a:r>
            <a:r>
              <a:rPr lang="en-ZA" b="1" dirty="0"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Power BI Desktop</a:t>
            </a:r>
            <a:r>
              <a:rPr lang="en-ZA" dirty="0"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, where </a:t>
            </a:r>
          </a:p>
          <a:p>
            <a:pPr lvl="1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ZA" dirty="0">
                <a:solidFill>
                  <a:srgbClr val="002060"/>
                </a:solidFill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a report is created. </a:t>
            </a:r>
          </a:p>
          <a:p>
            <a:pPr lvl="1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ZA" dirty="0">
                <a:solidFill>
                  <a:srgbClr val="002060"/>
                </a:solidFill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 report is then published to the </a:t>
            </a:r>
            <a:r>
              <a:rPr lang="en-ZA" b="1" dirty="0">
                <a:solidFill>
                  <a:srgbClr val="002060"/>
                </a:solidFill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Power BI service</a:t>
            </a:r>
            <a:r>
              <a:rPr lang="en-ZA" dirty="0">
                <a:solidFill>
                  <a:srgbClr val="002060"/>
                </a:solidFill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lvl="1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ZA" dirty="0">
                <a:solidFill>
                  <a:srgbClr val="002060"/>
                </a:solidFill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 report is shared, so that users of </a:t>
            </a:r>
            <a:r>
              <a:rPr lang="en-ZA" b="1" dirty="0">
                <a:solidFill>
                  <a:srgbClr val="002060"/>
                </a:solidFill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Power BI Mobile</a:t>
            </a:r>
            <a:r>
              <a:rPr lang="en-ZA" dirty="0">
                <a:solidFill>
                  <a:srgbClr val="002060"/>
                </a:solidFill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 apps can consume the information.</a:t>
            </a:r>
            <a:endParaRPr lang="en-ZA" sz="2000" dirty="0">
              <a:solidFill>
                <a:srgbClr val="002060"/>
              </a:solidFill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ZA" dirty="0"/>
          </a:p>
        </p:txBody>
      </p:sp>
      <p:pic>
        <p:nvPicPr>
          <p:cNvPr id="4" name="Content Placeholder 3" descr="Power BI cycle of use">
            <a:extLst>
              <a:ext uri="{FF2B5EF4-FFF2-40B4-BE49-F238E27FC236}">
                <a16:creationId xmlns:a16="http://schemas.microsoft.com/office/drawing/2014/main" id="{FB31291B-A0DD-4920-9BB8-25B77F628696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63715" y="1564368"/>
            <a:ext cx="6527006" cy="43513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501464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939669-4C71-48B5-88EA-38A6EC5AF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ZA" dirty="0"/>
              <a:t>Building blocks of Power BI</a:t>
            </a:r>
            <a:br>
              <a:rPr lang="en-ZA" dirty="0"/>
            </a:br>
            <a:endParaRPr lang="en-Z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629FFD-7DE9-4856-B687-1EE7CEF0D5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ZA" sz="3200" dirty="0">
                <a:ea typeface="Times New Roman" panose="02020603050405020304" pitchFamily="18" charset="0"/>
                <a:cs typeface="Times New Roman" panose="02020603050405020304" pitchFamily="18" charset="0"/>
              </a:rPr>
              <a:t>Basic building blocks in Power BI:</a:t>
            </a:r>
          </a:p>
          <a:p>
            <a:pPr marL="971550" lvl="1" indent="-514350">
              <a:lnSpc>
                <a:spcPct val="100000"/>
              </a:lnSpc>
              <a:spcBef>
                <a:spcPts val="0"/>
              </a:spcBef>
              <a:buSzPts val="1000"/>
              <a:buFont typeface="Wingdings" panose="05000000000000000000" pitchFamily="2" charset="2"/>
              <a:buChar char="v"/>
              <a:tabLst>
                <a:tab pos="457200" algn="l"/>
              </a:tabLst>
            </a:pPr>
            <a:r>
              <a:rPr lang="en-ZA" sz="2800" dirty="0">
                <a:solidFill>
                  <a:srgbClr val="00206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Visualizations</a:t>
            </a:r>
            <a:endParaRPr lang="en-ZA" sz="2800" dirty="0">
              <a:solidFill>
                <a:srgbClr val="002060"/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971550" lvl="1" indent="-514350">
              <a:lnSpc>
                <a:spcPct val="100000"/>
              </a:lnSpc>
              <a:spcBef>
                <a:spcPts val="0"/>
              </a:spcBef>
              <a:buSzPts val="1000"/>
              <a:buFont typeface="Wingdings" panose="05000000000000000000" pitchFamily="2" charset="2"/>
              <a:buChar char="v"/>
              <a:tabLst>
                <a:tab pos="457200" algn="l"/>
              </a:tabLst>
            </a:pPr>
            <a:r>
              <a:rPr lang="en-ZA" sz="2800" dirty="0">
                <a:solidFill>
                  <a:srgbClr val="00206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Datasets</a:t>
            </a:r>
            <a:endParaRPr lang="en-ZA" sz="2800" dirty="0">
              <a:solidFill>
                <a:srgbClr val="002060"/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971550" lvl="1" indent="-514350">
              <a:lnSpc>
                <a:spcPct val="100000"/>
              </a:lnSpc>
              <a:spcBef>
                <a:spcPts val="0"/>
              </a:spcBef>
              <a:buSzPts val="1000"/>
              <a:buFont typeface="Wingdings" panose="05000000000000000000" pitchFamily="2" charset="2"/>
              <a:buChar char="v"/>
              <a:tabLst>
                <a:tab pos="457200" algn="l"/>
              </a:tabLst>
            </a:pPr>
            <a:r>
              <a:rPr lang="en-ZA" sz="2800" dirty="0">
                <a:solidFill>
                  <a:srgbClr val="00206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Reports</a:t>
            </a:r>
            <a:endParaRPr lang="en-ZA" sz="2800" dirty="0">
              <a:solidFill>
                <a:srgbClr val="002060"/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971550" lvl="1" indent="-514350">
              <a:lnSpc>
                <a:spcPct val="100000"/>
              </a:lnSpc>
              <a:spcBef>
                <a:spcPts val="0"/>
              </a:spcBef>
              <a:buSzPts val="1000"/>
              <a:buFont typeface="Wingdings" panose="05000000000000000000" pitchFamily="2" charset="2"/>
              <a:buChar char="v"/>
              <a:tabLst>
                <a:tab pos="457200" algn="l"/>
              </a:tabLst>
            </a:pPr>
            <a:r>
              <a:rPr lang="en-ZA" sz="2800" dirty="0">
                <a:solidFill>
                  <a:srgbClr val="00206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Dashboards</a:t>
            </a:r>
            <a:endParaRPr lang="en-ZA" sz="2800" dirty="0">
              <a:solidFill>
                <a:srgbClr val="002060"/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971550" lvl="1" indent="-514350">
              <a:lnSpc>
                <a:spcPct val="100000"/>
              </a:lnSpc>
              <a:spcBef>
                <a:spcPts val="0"/>
              </a:spcBef>
              <a:buSzPts val="1000"/>
              <a:buFont typeface="Wingdings" panose="05000000000000000000" pitchFamily="2" charset="2"/>
              <a:buChar char="v"/>
              <a:tabLst>
                <a:tab pos="457200" algn="l"/>
              </a:tabLst>
            </a:pPr>
            <a:r>
              <a:rPr lang="en-ZA" sz="2800" dirty="0">
                <a:solidFill>
                  <a:srgbClr val="00206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Tiles</a:t>
            </a:r>
            <a:endParaRPr lang="en-ZA" sz="2800" dirty="0">
              <a:solidFill>
                <a:srgbClr val="002060"/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3692331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812ABF-7DB2-4061-98B7-A91AFACAF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ZA" dirty="0"/>
              <a:t>Visualizations</a:t>
            </a:r>
            <a:br>
              <a:rPr lang="en-ZA" dirty="0"/>
            </a:br>
            <a:endParaRPr lang="en-Z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9A8C3-D0F8-44B5-AA56-CEAC4196ED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286459" cy="4351338"/>
          </a:xfrm>
        </p:spPr>
        <p:txBody>
          <a:bodyPr/>
          <a:lstStyle/>
          <a:p>
            <a:r>
              <a:rPr lang="en-ZA" dirty="0">
                <a:solidFill>
                  <a:srgbClr val="002060"/>
                </a:solidFill>
                <a:ea typeface="Times New Roman" panose="02020603050405020304" pitchFamily="18" charset="0"/>
              </a:rPr>
              <a:t>A </a:t>
            </a:r>
            <a:r>
              <a:rPr lang="en-ZA" b="1" dirty="0">
                <a:solidFill>
                  <a:srgbClr val="002060"/>
                </a:solidFill>
                <a:ea typeface="Times New Roman" panose="02020603050405020304" pitchFamily="18" charset="0"/>
              </a:rPr>
              <a:t>visualization</a:t>
            </a:r>
            <a:r>
              <a:rPr lang="en-ZA" dirty="0">
                <a:solidFill>
                  <a:srgbClr val="002060"/>
                </a:solidFill>
                <a:ea typeface="Times New Roman" panose="02020603050405020304" pitchFamily="18" charset="0"/>
              </a:rPr>
              <a:t> (sometimes also referred to as a </a:t>
            </a:r>
            <a:r>
              <a:rPr lang="en-ZA" b="1" dirty="0">
                <a:solidFill>
                  <a:srgbClr val="002060"/>
                </a:solidFill>
                <a:ea typeface="Times New Roman" panose="02020603050405020304" pitchFamily="18" charset="0"/>
              </a:rPr>
              <a:t>visual</a:t>
            </a:r>
            <a:r>
              <a:rPr lang="en-ZA" dirty="0">
                <a:solidFill>
                  <a:srgbClr val="002060"/>
                </a:solidFill>
                <a:ea typeface="Times New Roman" panose="02020603050405020304" pitchFamily="18" charset="0"/>
              </a:rPr>
              <a:t>) is a visual representation of data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ZA" dirty="0">
                <a:solidFill>
                  <a:srgbClr val="002060"/>
                </a:solidFill>
              </a:rPr>
              <a:t>charts, or color-coded maps</a:t>
            </a:r>
          </a:p>
          <a:p>
            <a:endParaRPr lang="en-ZA" dirty="0">
              <a:solidFill>
                <a:srgbClr val="002060"/>
              </a:solidFill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2E9FD05-D358-4FD7-9D20-432EA756F4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4659" y="1353352"/>
            <a:ext cx="635091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8418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642DD-1F66-4C44-94B2-205FA942D6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977" y="2673319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Power BI Introduction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153127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3FF26-EC67-4368-8EA5-32FE9BB53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ZA" dirty="0"/>
              <a:t>Datasets</a:t>
            </a:r>
            <a:br>
              <a:rPr lang="en-ZA" dirty="0"/>
            </a:br>
            <a:endParaRPr lang="en-Z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82E4F1-F011-4EA2-AAF0-420648B09E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5493" y="1785431"/>
            <a:ext cx="4266363" cy="3500001"/>
          </a:xfrm>
        </p:spPr>
        <p:txBody>
          <a:bodyPr>
            <a:norm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ZA" sz="1900" dirty="0">
                <a:solidFill>
                  <a:srgbClr val="00206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ZA" sz="1900" b="1" dirty="0">
                <a:solidFill>
                  <a:srgbClr val="00206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dataset</a:t>
            </a:r>
            <a:r>
              <a:rPr lang="en-ZA" sz="1900" dirty="0">
                <a:solidFill>
                  <a:srgbClr val="00206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is a collection of data that Power BI uses to create its visualizations.</a:t>
            </a:r>
            <a:endParaRPr lang="en-ZA" sz="1900" dirty="0">
              <a:solidFill>
                <a:srgbClr val="002060"/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ZA" sz="1900" dirty="0">
                <a:solidFill>
                  <a:srgbClr val="002060"/>
                </a:solidFill>
              </a:rPr>
              <a:t>Range from simple dataset that's based on a single table from a Microsoft Excel  to combination of many different sources, which you can filter and combine to provide a unique collection of data (a dataset) for use in Power BI.</a:t>
            </a:r>
          </a:p>
          <a:p>
            <a:endParaRPr lang="en-ZA" dirty="0">
              <a:solidFill>
                <a:srgbClr val="00206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7CC13E-DEFC-4118-86BB-2FEFB05FEB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1855" y="1785431"/>
            <a:ext cx="7143077" cy="3811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3865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293B2-BAFA-4E40-A9D6-4BA7941843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43659"/>
          </a:xfrm>
        </p:spPr>
        <p:txBody>
          <a:bodyPr>
            <a:normAutofit fontScale="90000"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ZA" dirty="0"/>
              <a:t>Reports</a:t>
            </a:r>
            <a:br>
              <a:rPr lang="en-ZA" dirty="0"/>
            </a:br>
            <a:endParaRPr lang="en-Z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C33205-235D-4AC6-9DE7-7735B6B5BE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5009" y="1690689"/>
            <a:ext cx="3492639" cy="4351338"/>
          </a:xfrm>
        </p:spPr>
        <p:txBody>
          <a:bodyPr>
            <a:normAutofit/>
          </a:bodyPr>
          <a:lstStyle/>
          <a:p>
            <a:r>
              <a:rPr lang="en-ZA" sz="1800" dirty="0">
                <a:solidFill>
                  <a:srgbClr val="002060"/>
                </a:solidFill>
                <a:ea typeface="Times New Roman" panose="02020603050405020304" pitchFamily="18" charset="0"/>
              </a:rPr>
              <a:t>A </a:t>
            </a:r>
            <a:r>
              <a:rPr lang="en-ZA" sz="1800" b="1" dirty="0">
                <a:solidFill>
                  <a:srgbClr val="002060"/>
                </a:solidFill>
                <a:ea typeface="Times New Roman" panose="02020603050405020304" pitchFamily="18" charset="0"/>
              </a:rPr>
              <a:t>report</a:t>
            </a:r>
            <a:r>
              <a:rPr lang="en-ZA" sz="1800" dirty="0">
                <a:solidFill>
                  <a:srgbClr val="002060"/>
                </a:solidFill>
                <a:ea typeface="Times New Roman" panose="02020603050405020304" pitchFamily="18" charset="0"/>
              </a:rPr>
              <a:t> is a collection of visualizations that appear together on one or more pages. </a:t>
            </a:r>
          </a:p>
          <a:p>
            <a:r>
              <a:rPr lang="en-ZA" sz="1800" dirty="0">
                <a:solidFill>
                  <a:srgbClr val="002060"/>
                </a:solidFill>
              </a:rPr>
              <a:t>A report in Power BI is a collection of items that are related to each other</a:t>
            </a:r>
          </a:p>
          <a:p>
            <a:r>
              <a:rPr lang="en-ZA" sz="1800" dirty="0">
                <a:solidFill>
                  <a:srgbClr val="002060"/>
                </a:solidFill>
              </a:rPr>
              <a:t>Reports let you create many visualizations, on multiple pages if necessary, and let you arrange those visualization in whatever way that best tells your story</a:t>
            </a:r>
            <a:r>
              <a:rPr lang="en-ZA" dirty="0">
                <a:solidFill>
                  <a:srgbClr val="002060"/>
                </a:solidFill>
              </a:rPr>
              <a:t>.</a:t>
            </a:r>
          </a:p>
          <a:p>
            <a:endParaRPr lang="en-ZA" dirty="0">
              <a:solidFill>
                <a:srgbClr val="00206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CB23AE0-4637-4BA2-8EC4-BD3F4AB93C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7648" y="1339406"/>
            <a:ext cx="817245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928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AFACBD-8C82-4BB8-859F-48997B43D0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ZA" dirty="0"/>
              <a:t>Dashboards</a:t>
            </a:r>
            <a:br>
              <a:rPr lang="en-ZA" dirty="0"/>
            </a:br>
            <a:endParaRPr lang="en-Z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17E699-2845-4F6F-8BFF-FF22346EAC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995057" cy="4351338"/>
          </a:xfrm>
        </p:spPr>
        <p:txBody>
          <a:bodyPr>
            <a:normAutofit fontScale="92500"/>
          </a:bodyPr>
          <a:lstStyle/>
          <a:p>
            <a:r>
              <a:rPr lang="en-ZA" dirty="0"/>
              <a:t>A Power BI dashboard is a collection of visuals from a single page that you can share with others</a:t>
            </a:r>
          </a:p>
          <a:p>
            <a:r>
              <a:rPr lang="en-ZA" dirty="0"/>
              <a:t>A selected group of visuals that provide quick insight into the data or story you're trying to present.</a:t>
            </a:r>
          </a:p>
          <a:p>
            <a:r>
              <a:rPr lang="en-ZA" dirty="0"/>
              <a:t>A dashboard must fit on a single page, often called a canvas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EFCF777-D10E-44A2-8C13-700C613C8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2888" y="1504078"/>
            <a:ext cx="635091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7874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65A51-4229-42DA-9889-27B597230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ZA" dirty="0"/>
              <a:t>Tiles</a:t>
            </a:r>
            <a:br>
              <a:rPr lang="en-ZA" dirty="0"/>
            </a:br>
            <a:endParaRPr lang="en-Z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E6785-1FA2-4AC7-8D2E-0F235DADC9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2718916" cy="4351338"/>
          </a:xfrm>
        </p:spPr>
        <p:txBody>
          <a:bodyPr>
            <a:normAutofit/>
          </a:bodyPr>
          <a:lstStyle/>
          <a:p>
            <a:r>
              <a:rPr lang="en-ZA" dirty="0"/>
              <a:t>A tile is a single visualization on a report or a dashboard. </a:t>
            </a:r>
          </a:p>
          <a:p>
            <a:r>
              <a:rPr lang="en-ZA" dirty="0"/>
              <a:t>It's the rectangular box that holds an individual visual.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A1F504B-8961-468D-B52D-A8B22AE873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0363" y="1690689"/>
            <a:ext cx="4481358" cy="435133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594F799-B532-48A3-BF67-4C7DE25366F8}"/>
              </a:ext>
            </a:extLst>
          </p:cNvPr>
          <p:cNvSpPr/>
          <p:nvPr/>
        </p:nvSpPr>
        <p:spPr>
          <a:xfrm>
            <a:off x="8664968" y="1476116"/>
            <a:ext cx="2360543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ZA" b="1" dirty="0">
                <a:solidFill>
                  <a:srgbClr val="FFC000"/>
                </a:solidFill>
                <a:ea typeface="Times New Roman" panose="02020603050405020304" pitchFamily="18" charset="0"/>
              </a:rPr>
              <a:t>When you're </a:t>
            </a:r>
            <a:r>
              <a:rPr lang="en-ZA" b="1" i="1" dirty="0">
                <a:solidFill>
                  <a:srgbClr val="FFC000"/>
                </a:solidFill>
                <a:ea typeface="Times New Roman" panose="02020603050405020304" pitchFamily="18" charset="0"/>
              </a:rPr>
              <a:t>creating</a:t>
            </a:r>
            <a:r>
              <a:rPr lang="en-ZA" b="1" dirty="0">
                <a:solidFill>
                  <a:srgbClr val="FFC000"/>
                </a:solidFill>
                <a:ea typeface="Times New Roman" panose="02020603050405020304" pitchFamily="18" charset="0"/>
              </a:rPr>
              <a:t> a report or a dashboard in Power BI, you can move or arrange tiles the way you want. </a:t>
            </a:r>
            <a:endParaRPr lang="en-ZA" b="1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08878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9417AB-71B3-490F-AA97-03918AA24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50725"/>
          </a:xfrm>
        </p:spPr>
        <p:txBody>
          <a:bodyPr/>
          <a:lstStyle/>
          <a:p>
            <a:pPr algn="ctr"/>
            <a:r>
              <a:rPr lang="en-ZA" dirty="0"/>
              <a:t>App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2C5CF0-B238-4E3C-8612-79F8013761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864429" cy="4351338"/>
          </a:xfrm>
        </p:spPr>
        <p:txBody>
          <a:bodyPr/>
          <a:lstStyle/>
          <a:p>
            <a:r>
              <a:rPr lang="en-ZA" dirty="0"/>
              <a:t>An app is a collection of </a:t>
            </a:r>
            <a:r>
              <a:rPr lang="en-ZA" dirty="0" err="1"/>
              <a:t>preset</a:t>
            </a:r>
            <a:r>
              <a:rPr lang="en-ZA" dirty="0"/>
              <a:t>, ready-made visuals and reports that  are shared with an entire organization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EE6B6F-3CB8-4023-8007-5BC1CEB3BF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6375" y="1524994"/>
            <a:ext cx="6095672" cy="3489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0914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657FE-BEEE-4375-8D3F-905AF30BF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ZA" dirty="0"/>
              <a:t>Create dashboards with cloud services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C84678-EE1A-4CA8-85FD-3FA4E6850D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ZA" dirty="0"/>
              <a:t>From the Power BI service, you can just select the Get Data button in the lower-left corner of the home page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324ACF-836E-4725-862F-A0BE682B27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2853" y="2569783"/>
            <a:ext cx="3017668" cy="3052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3815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A2DC2FB-3961-41CF-BC19-3D930326C525}"/>
              </a:ext>
            </a:extLst>
          </p:cNvPr>
          <p:cNvSpPr/>
          <p:nvPr/>
        </p:nvSpPr>
        <p:spPr>
          <a:xfrm>
            <a:off x="772997" y="1653689"/>
            <a:ext cx="294116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ZA" b="1" dirty="0">
                <a:solidFill>
                  <a:srgbClr val="ED7D31">
                    <a:lumMod val="75000"/>
                  </a:srgbClr>
                </a:solidFill>
                <a:ea typeface="Times New Roman" panose="02020603050405020304" pitchFamily="18" charset="0"/>
              </a:rPr>
              <a:t>The </a:t>
            </a:r>
            <a:r>
              <a:rPr lang="en-ZA" b="1" i="1" dirty="0">
                <a:solidFill>
                  <a:srgbClr val="ED7D31">
                    <a:lumMod val="75000"/>
                  </a:srgbClr>
                </a:solidFill>
                <a:ea typeface="Times New Roman" panose="02020603050405020304" pitchFamily="18" charset="0"/>
              </a:rPr>
              <a:t>canvas</a:t>
            </a:r>
            <a:r>
              <a:rPr lang="en-ZA" b="1" dirty="0">
                <a:solidFill>
                  <a:srgbClr val="ED7D31">
                    <a:lumMod val="75000"/>
                  </a:srgbClr>
                </a:solidFill>
                <a:ea typeface="Times New Roman" panose="02020603050405020304" pitchFamily="18" charset="0"/>
              </a:rPr>
              <a:t> (the area in the </a:t>
            </a:r>
            <a:r>
              <a:rPr lang="en-ZA" b="1" dirty="0" err="1">
                <a:solidFill>
                  <a:srgbClr val="ED7D31">
                    <a:lumMod val="75000"/>
                  </a:srgbClr>
                </a:solidFill>
                <a:ea typeface="Times New Roman" panose="02020603050405020304" pitchFamily="18" charset="0"/>
              </a:rPr>
              <a:t>center</a:t>
            </a:r>
            <a:r>
              <a:rPr lang="en-ZA" b="1" dirty="0">
                <a:solidFill>
                  <a:srgbClr val="ED7D31">
                    <a:lumMod val="75000"/>
                  </a:srgbClr>
                </a:solidFill>
                <a:ea typeface="Times New Roman" panose="02020603050405020304" pitchFamily="18" charset="0"/>
              </a:rPr>
              <a:t> of the Power BI service) shows you the available sources of data in the Power BI service</a:t>
            </a:r>
            <a:r>
              <a:rPr lang="en-ZA" dirty="0">
                <a:solidFill>
                  <a:prstClr val="black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. </a:t>
            </a:r>
            <a:endParaRPr lang="en-ZA" dirty="0">
              <a:solidFill>
                <a:prstClr val="black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CE4DF9-9E73-4C39-81B8-51D334ECB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1337" y="763479"/>
            <a:ext cx="10652464" cy="890209"/>
          </a:xfrm>
        </p:spPr>
        <p:txBody>
          <a:bodyPr/>
          <a:lstStyle/>
          <a:p>
            <a:r>
              <a:rPr lang="en-US" dirty="0"/>
              <a:t>Create dashboards with cloud services</a:t>
            </a:r>
            <a:endParaRPr lang="en-ZA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C626D66-35BE-46FB-81C5-5C41E5842E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52089" y="1856505"/>
            <a:ext cx="6973917" cy="2645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6310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E302CD-3AD5-4BD4-9726-DE79A10B5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ZA" dirty="0"/>
              <a:t>Overview of Power BI Desktop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9F6ACB-0B88-40E6-B95A-2D59C1CBD0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ZA" dirty="0"/>
              <a:t>Power BI Desktop is a tool to </a:t>
            </a:r>
            <a:r>
              <a:rPr lang="en-ZA" b="1" dirty="0"/>
              <a:t>connect</a:t>
            </a:r>
            <a:r>
              <a:rPr lang="en-ZA" dirty="0"/>
              <a:t> to, </a:t>
            </a:r>
            <a:r>
              <a:rPr lang="en-ZA" b="1" dirty="0"/>
              <a:t>clean</a:t>
            </a:r>
            <a:r>
              <a:rPr lang="en-ZA" dirty="0"/>
              <a:t>, and </a:t>
            </a:r>
            <a:r>
              <a:rPr lang="en-ZA" b="1" dirty="0"/>
              <a:t>visualize</a:t>
            </a:r>
            <a:r>
              <a:rPr lang="en-ZA" dirty="0"/>
              <a:t> your data</a:t>
            </a:r>
          </a:p>
          <a:p>
            <a:r>
              <a:rPr lang="en-ZA" dirty="0"/>
              <a:t>With Power BI Desktop, you can connect to data and then model and visualize it in different ways</a:t>
            </a:r>
          </a:p>
        </p:txBody>
      </p:sp>
    </p:spTree>
    <p:extLst>
      <p:ext uri="{BB962C8B-B14F-4D97-AF65-F5344CB8AC3E}">
        <p14:creationId xmlns:p14="http://schemas.microsoft.com/office/powerpoint/2010/main" val="20884246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9DA9D6-0424-4753-9B3F-CF5E109BBF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46928"/>
          </a:xfrm>
        </p:spPr>
        <p:txBody>
          <a:bodyPr>
            <a:normAutofit fontScale="90000"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ZA" dirty="0"/>
              <a:t>Getting started with Power BI Desktop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F7D1170-83A3-4B60-B7C7-52611BAFE3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ZA" dirty="0">
                <a:latin typeface="Times New Roman" panose="02020603050405020304" pitchFamily="18" charset="0"/>
                <a:ea typeface="Times New Roman" panose="02020603050405020304" pitchFamily="18" charset="0"/>
              </a:rPr>
              <a:t>Start in Power BI Desktop, and select </a:t>
            </a:r>
            <a:r>
              <a:rPr lang="en-ZA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Get Data</a:t>
            </a:r>
            <a:endParaRPr lang="en-ZA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BD896BF-A2FE-4BBF-9755-D730E5823C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541" y="1098901"/>
            <a:ext cx="9462727" cy="5063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479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7B3C6A-E9D7-4280-9125-D297F82F6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started with Power BI Desktop</a:t>
            </a:r>
            <a:br>
              <a:rPr lang="en-US" dirty="0"/>
            </a:br>
            <a:endParaRPr lang="en-ZA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1D653A1-3ED7-4F90-A50E-20CBD8550C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90576" y="1825625"/>
            <a:ext cx="3610847" cy="435133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EC9B214-A2ED-456F-811E-4A1ED399BC22}"/>
              </a:ext>
            </a:extLst>
          </p:cNvPr>
          <p:cNvSpPr/>
          <p:nvPr/>
        </p:nvSpPr>
        <p:spPr>
          <a:xfrm>
            <a:off x="150920" y="2351333"/>
            <a:ext cx="4142876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ZA" sz="3200" dirty="0">
                <a:solidFill>
                  <a:schemeClr val="accent2">
                    <a:lumMod val="75000"/>
                  </a:schemeClr>
                </a:solidFill>
                <a:ea typeface="Times New Roman" panose="02020603050405020304" pitchFamily="18" charset="0"/>
              </a:rPr>
              <a:t>Regardless of which </a:t>
            </a:r>
          </a:p>
          <a:p>
            <a:r>
              <a:rPr lang="en-ZA" sz="3200" dirty="0">
                <a:solidFill>
                  <a:schemeClr val="accent2">
                    <a:lumMod val="75000"/>
                  </a:schemeClr>
                </a:solidFill>
                <a:ea typeface="Times New Roman" panose="02020603050405020304" pitchFamily="18" charset="0"/>
              </a:rPr>
              <a:t>Data source you choose, Power BI connects to that data source, and shows you the data available </a:t>
            </a:r>
          </a:p>
          <a:p>
            <a:r>
              <a:rPr lang="en-ZA" sz="3200" dirty="0">
                <a:solidFill>
                  <a:schemeClr val="accent2">
                    <a:lumMod val="75000"/>
                  </a:schemeClr>
                </a:solidFill>
                <a:ea typeface="Times New Roman" panose="02020603050405020304" pitchFamily="18" charset="0"/>
              </a:rPr>
              <a:t>from that source</a:t>
            </a:r>
            <a:endParaRPr lang="en-ZA" sz="32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98397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A5B61-2D66-4835-B20E-63E2BDA5E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1960BE-26A4-4784-93E8-41DC3B0CCE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Business decision makers depend on an accurate story to drive better business decisions. </a:t>
            </a:r>
          </a:p>
          <a:p>
            <a:r>
              <a:rPr lang="en-US" dirty="0"/>
              <a:t>The faster a business can make precise decisions, the more competitive they will be and the better advantage they will have.</a:t>
            </a:r>
          </a:p>
          <a:p>
            <a:r>
              <a:rPr lang="en-US" dirty="0"/>
              <a:t>The underlying challenge that businesses face today is understanding and using their data in such a way that impacts their business and ultimately their bottom line.</a:t>
            </a:r>
          </a:p>
          <a:p>
            <a:r>
              <a:rPr lang="en-US" dirty="0"/>
              <a:t>Data analysis exists to help overcome these challenges and pain points, ultimately assisting businesses in finding insights and uncovering hidden value in troves of data through storytelling.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0528976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9C5C6F-76C2-479F-94F8-192C3436D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Report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21EE98-6C0D-4A32-AD37-3B6717710F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ZA" dirty="0"/>
              <a:t>The Report view has five main areas:</a:t>
            </a:r>
          </a:p>
          <a:p>
            <a:pPr marL="800100" lvl="1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ZA" dirty="0">
                <a:ea typeface="Times New Roman" panose="02020603050405020304" pitchFamily="18" charset="0"/>
                <a:cs typeface="Times New Roman" panose="02020603050405020304" pitchFamily="18" charset="0"/>
              </a:rPr>
              <a:t>The ribbon, which displays common tasks associated with reports and visualizations</a:t>
            </a:r>
            <a:endParaRPr lang="en-ZA" sz="20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ZA" dirty="0">
                <a:ea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ZA" b="1" dirty="0">
                <a:ea typeface="Times New Roman" panose="02020603050405020304" pitchFamily="18" charset="0"/>
                <a:cs typeface="Times New Roman" panose="02020603050405020304" pitchFamily="18" charset="0"/>
              </a:rPr>
              <a:t>Report</a:t>
            </a:r>
            <a:r>
              <a:rPr lang="en-ZA" dirty="0">
                <a:ea typeface="Times New Roman" panose="02020603050405020304" pitchFamily="18" charset="0"/>
                <a:cs typeface="Times New Roman" panose="02020603050405020304" pitchFamily="18" charset="0"/>
              </a:rPr>
              <a:t> view, or canvas, where visualizations are created and arranged</a:t>
            </a:r>
            <a:endParaRPr lang="en-ZA" sz="20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ZA" dirty="0">
                <a:ea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ZA" b="1" dirty="0">
                <a:ea typeface="Times New Roman" panose="02020603050405020304" pitchFamily="18" charset="0"/>
                <a:cs typeface="Times New Roman" panose="02020603050405020304" pitchFamily="18" charset="0"/>
              </a:rPr>
              <a:t>Pages</a:t>
            </a:r>
            <a:r>
              <a:rPr lang="en-ZA" dirty="0">
                <a:ea typeface="Times New Roman" panose="02020603050405020304" pitchFamily="18" charset="0"/>
                <a:cs typeface="Times New Roman" panose="02020603050405020304" pitchFamily="18" charset="0"/>
              </a:rPr>
              <a:t> tab area along the bottom, which lets you select or add a report page</a:t>
            </a:r>
            <a:endParaRPr lang="en-ZA" sz="20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ZA" dirty="0">
                <a:ea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ZA" b="1" dirty="0"/>
              <a:t>Visualizations</a:t>
            </a:r>
            <a:r>
              <a:rPr lang="en-ZA" dirty="0">
                <a:ea typeface="Times New Roman" panose="02020603050405020304" pitchFamily="18" charset="0"/>
                <a:cs typeface="Times New Roman" panose="02020603050405020304" pitchFamily="18" charset="0"/>
              </a:rPr>
              <a:t> pane, where you can change visualizations, customize </a:t>
            </a:r>
            <a:r>
              <a:rPr lang="en-ZA" dirty="0" err="1">
                <a:ea typeface="Times New Roman" panose="02020603050405020304" pitchFamily="18" charset="0"/>
                <a:cs typeface="Times New Roman" panose="02020603050405020304" pitchFamily="18" charset="0"/>
              </a:rPr>
              <a:t>colors</a:t>
            </a:r>
            <a:r>
              <a:rPr lang="en-ZA" dirty="0">
                <a:ea typeface="Times New Roman" panose="02020603050405020304" pitchFamily="18" charset="0"/>
                <a:cs typeface="Times New Roman" panose="02020603050405020304" pitchFamily="18" charset="0"/>
              </a:rPr>
              <a:t> or axes, apply filters, drag fields, and more</a:t>
            </a:r>
            <a:endParaRPr lang="en-ZA" sz="20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ZA" dirty="0">
                <a:ea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ZA" b="1" dirty="0">
                <a:ea typeface="Times New Roman" panose="02020603050405020304" pitchFamily="18" charset="0"/>
                <a:cs typeface="Times New Roman" panose="02020603050405020304" pitchFamily="18" charset="0"/>
              </a:rPr>
              <a:t>Fields</a:t>
            </a:r>
            <a:r>
              <a:rPr lang="en-ZA" dirty="0">
                <a:ea typeface="Times New Roman" panose="02020603050405020304" pitchFamily="18" charset="0"/>
                <a:cs typeface="Times New Roman" panose="02020603050405020304" pitchFamily="18" charset="0"/>
              </a:rPr>
              <a:t> pane, where query elements and filters can be dragged onto the </a:t>
            </a:r>
            <a:r>
              <a:rPr lang="en-ZA" b="1" dirty="0">
                <a:ea typeface="Times New Roman" panose="02020603050405020304" pitchFamily="18" charset="0"/>
                <a:cs typeface="Times New Roman" panose="02020603050405020304" pitchFamily="18" charset="0"/>
              </a:rPr>
              <a:t>Report</a:t>
            </a:r>
            <a:r>
              <a:rPr lang="en-ZA" dirty="0">
                <a:ea typeface="Times New Roman" panose="02020603050405020304" pitchFamily="18" charset="0"/>
                <a:cs typeface="Times New Roman" panose="02020603050405020304" pitchFamily="18" charset="0"/>
              </a:rPr>
              <a:t> view, or dragged to the </a:t>
            </a:r>
            <a:r>
              <a:rPr lang="en-ZA" b="1" dirty="0">
                <a:ea typeface="Times New Roman" panose="02020603050405020304" pitchFamily="18" charset="0"/>
                <a:cs typeface="Times New Roman" panose="02020603050405020304" pitchFamily="18" charset="0"/>
              </a:rPr>
              <a:t>Filters</a:t>
            </a:r>
            <a:r>
              <a:rPr lang="en-ZA" dirty="0">
                <a:ea typeface="Times New Roman" panose="02020603050405020304" pitchFamily="18" charset="0"/>
                <a:cs typeface="Times New Roman" panose="02020603050405020304" pitchFamily="18" charset="0"/>
              </a:rPr>
              <a:t> area of the </a:t>
            </a:r>
            <a:r>
              <a:rPr lang="en-ZA" b="1" dirty="0">
                <a:ea typeface="Times New Roman" panose="02020603050405020304" pitchFamily="18" charset="0"/>
                <a:cs typeface="Times New Roman" panose="02020603050405020304" pitchFamily="18" charset="0"/>
              </a:rPr>
              <a:t>Visualizations</a:t>
            </a:r>
            <a:r>
              <a:rPr lang="en-ZA" dirty="0">
                <a:ea typeface="Times New Roman" panose="02020603050405020304" pitchFamily="18" charset="0"/>
                <a:cs typeface="Times New Roman" panose="02020603050405020304" pitchFamily="18" charset="0"/>
              </a:rPr>
              <a:t> pane</a:t>
            </a:r>
            <a:endParaRPr lang="en-ZA" sz="20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6709120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A58DFA2-F704-4E61-8BF3-71D95E3E85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Report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30D79C2-AFDB-4C35-8481-41FED8A192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31702" y="1982013"/>
            <a:ext cx="5711758" cy="24426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3D97C00-264D-421D-B97F-2678C754FE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1702" y="4424712"/>
            <a:ext cx="5711758" cy="166314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4F11C66-2E01-4BEE-A009-8140F5A44732}"/>
              </a:ext>
            </a:extLst>
          </p:cNvPr>
          <p:cNvSpPr/>
          <p:nvPr/>
        </p:nvSpPr>
        <p:spPr>
          <a:xfrm>
            <a:off x="8595331" y="2353469"/>
            <a:ext cx="302563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ZA" sz="1200" dirty="0">
                <a:solidFill>
                  <a:srgbClr val="FF0000"/>
                </a:solidFill>
              </a:rPr>
              <a:t>The ribbon, which displays common tasks</a:t>
            </a:r>
          </a:p>
          <a:p>
            <a:r>
              <a:rPr lang="en-ZA" sz="1200" dirty="0">
                <a:solidFill>
                  <a:srgbClr val="FF0000"/>
                </a:solidFill>
              </a:rPr>
              <a:t> associated with reports and visualizations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854CACF-5603-4A5A-BD53-946C8BC11B22}"/>
              </a:ext>
            </a:extLst>
          </p:cNvPr>
          <p:cNvCxnSpPr>
            <a:cxnSpLocks/>
          </p:cNvCxnSpPr>
          <p:nvPr/>
        </p:nvCxnSpPr>
        <p:spPr>
          <a:xfrm flipH="1" flipV="1">
            <a:off x="7608163" y="4390861"/>
            <a:ext cx="1698176" cy="14926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751CBECB-C676-4F14-ADA9-A1F30586464F}"/>
              </a:ext>
            </a:extLst>
          </p:cNvPr>
          <p:cNvSpPr/>
          <p:nvPr/>
        </p:nvSpPr>
        <p:spPr>
          <a:xfrm>
            <a:off x="2974406" y="3382306"/>
            <a:ext cx="2843298" cy="11070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07000"/>
              </a:lnSpc>
              <a:spcBef>
                <a:spcPts val="500"/>
              </a:spcBef>
              <a:spcAft>
                <a:spcPts val="800"/>
              </a:spcAft>
              <a:tabLst>
                <a:tab pos="457200" algn="l"/>
              </a:tabLst>
            </a:pPr>
            <a:r>
              <a:rPr lang="en-ZA" sz="1400" dirty="0">
                <a:solidFill>
                  <a:prstClr val="black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ZA" sz="1400" b="1" dirty="0">
                <a:solidFill>
                  <a:prstClr val="black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Report</a:t>
            </a:r>
            <a:r>
              <a:rPr lang="en-ZA" sz="1400" dirty="0">
                <a:solidFill>
                  <a:prstClr val="black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view, or canvas,</a:t>
            </a:r>
          </a:p>
          <a:p>
            <a:pPr lvl="1">
              <a:lnSpc>
                <a:spcPct val="107000"/>
              </a:lnSpc>
              <a:spcBef>
                <a:spcPts val="500"/>
              </a:spcBef>
              <a:spcAft>
                <a:spcPts val="800"/>
              </a:spcAft>
              <a:tabLst>
                <a:tab pos="457200" algn="l"/>
              </a:tabLst>
            </a:pPr>
            <a:r>
              <a:rPr lang="en-ZA" sz="1400" dirty="0">
                <a:solidFill>
                  <a:prstClr val="black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where visualizations are</a:t>
            </a:r>
          </a:p>
          <a:p>
            <a:pPr lvl="1">
              <a:lnSpc>
                <a:spcPct val="107000"/>
              </a:lnSpc>
              <a:spcBef>
                <a:spcPts val="500"/>
              </a:spcBef>
              <a:spcAft>
                <a:spcPts val="800"/>
              </a:spcAft>
              <a:tabLst>
                <a:tab pos="457200" algn="l"/>
              </a:tabLst>
            </a:pPr>
            <a:r>
              <a:rPr lang="en-ZA" sz="1400" dirty="0">
                <a:solidFill>
                  <a:prstClr val="black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created and arranged</a:t>
            </a:r>
            <a:endParaRPr lang="en-ZA" sz="1400" dirty="0">
              <a:solidFill>
                <a:prstClr val="black"/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8BB48E2-0562-4C47-9DF7-F00DB585470E}"/>
              </a:ext>
            </a:extLst>
          </p:cNvPr>
          <p:cNvCxnSpPr>
            <a:cxnSpLocks/>
          </p:cNvCxnSpPr>
          <p:nvPr/>
        </p:nvCxnSpPr>
        <p:spPr>
          <a:xfrm flipH="1">
            <a:off x="2974406" y="5395443"/>
            <a:ext cx="550673" cy="65912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532D4B71-78FC-4A9E-A68C-1F9550C52DCF}"/>
              </a:ext>
            </a:extLst>
          </p:cNvPr>
          <p:cNvSpPr/>
          <p:nvPr/>
        </p:nvSpPr>
        <p:spPr>
          <a:xfrm>
            <a:off x="3174003" y="4980170"/>
            <a:ext cx="16762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ZA" sz="2800" b="1" dirty="0">
                <a:solidFill>
                  <a:prstClr val="black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Pages</a:t>
            </a:r>
            <a:r>
              <a:rPr lang="en-ZA" sz="2800" dirty="0">
                <a:solidFill>
                  <a:prstClr val="black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tab </a:t>
            </a:r>
            <a:endParaRPr lang="en-ZA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9F1841B-DC65-4AC6-A0DE-B3EE051578A2}"/>
              </a:ext>
            </a:extLst>
          </p:cNvPr>
          <p:cNvSpPr/>
          <p:nvPr/>
        </p:nvSpPr>
        <p:spPr>
          <a:xfrm>
            <a:off x="8239562" y="3956125"/>
            <a:ext cx="335767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ZA" sz="2800" b="1" dirty="0">
                <a:solidFill>
                  <a:schemeClr val="accent1">
                    <a:lumMod val="60000"/>
                    <a:lumOff val="40000"/>
                  </a:schemeClr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ZA" sz="1400" b="1" dirty="0">
                <a:solidFill>
                  <a:schemeClr val="accent1">
                    <a:lumMod val="60000"/>
                    <a:lumOff val="40000"/>
                  </a:schemeClr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ields</a:t>
            </a:r>
            <a:r>
              <a:rPr lang="en-ZA" sz="1400" dirty="0">
                <a:solidFill>
                  <a:schemeClr val="accent1">
                    <a:lumMod val="60000"/>
                    <a:lumOff val="40000"/>
                  </a:schemeClr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pane, where query elements and filters can be dragged onto the </a:t>
            </a:r>
            <a:r>
              <a:rPr lang="en-ZA" sz="1400" b="1" dirty="0">
                <a:solidFill>
                  <a:schemeClr val="accent1">
                    <a:lumMod val="60000"/>
                    <a:lumOff val="40000"/>
                  </a:schemeClr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Report</a:t>
            </a:r>
            <a:r>
              <a:rPr lang="en-ZA" sz="1400" dirty="0">
                <a:solidFill>
                  <a:schemeClr val="accent1">
                    <a:lumMod val="60000"/>
                    <a:lumOff val="40000"/>
                  </a:schemeClr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ZA" sz="14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1D78303-58C3-4A40-B999-7C3DEB3852EB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5195345" y="2584301"/>
            <a:ext cx="3399986" cy="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20015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2F76B-3A28-44CE-8EB0-8D4D7287E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ZA" dirty="0"/>
              <a:t>Report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C27F8DB-82A5-4FBB-93D1-22829BABEA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82045"/>
            <a:ext cx="10515600" cy="4894918"/>
          </a:xfrm>
        </p:spPr>
        <p:txBody>
          <a:bodyPr/>
          <a:lstStyle/>
          <a:p>
            <a:r>
              <a:rPr lang="en-ZA" dirty="0"/>
              <a:t>The </a:t>
            </a:r>
            <a:r>
              <a:rPr lang="en-ZA" b="1" dirty="0"/>
              <a:t>Visualizations</a:t>
            </a:r>
            <a:r>
              <a:rPr lang="en-ZA" dirty="0"/>
              <a:t> and </a:t>
            </a:r>
            <a:r>
              <a:rPr lang="en-ZA" b="1" dirty="0"/>
              <a:t>Fields</a:t>
            </a:r>
            <a:r>
              <a:rPr lang="en-ZA" dirty="0"/>
              <a:t> pane can be collapsed by selecting the small arrow along the edge, providing more space in the Report view to build cool visualizations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2F9808-AE0F-4E31-BB99-E0BA22C733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0908" y="2418283"/>
            <a:ext cx="6421294" cy="3895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1314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F3097-A9E4-4DC6-AF1C-37D59D867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Report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BC0335-C0BF-4686-818C-30A17B6E55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ZA" dirty="0"/>
              <a:t>To create a visualization, drag a field from the </a:t>
            </a:r>
            <a:r>
              <a:rPr lang="en-ZA" b="1" dirty="0"/>
              <a:t>Fields</a:t>
            </a:r>
            <a:r>
              <a:rPr lang="en-ZA" dirty="0"/>
              <a:t> list onto the </a:t>
            </a:r>
            <a:r>
              <a:rPr lang="en-ZA" b="1" dirty="0"/>
              <a:t>Report</a:t>
            </a:r>
            <a:r>
              <a:rPr lang="en-ZA" dirty="0"/>
              <a:t> view</a:t>
            </a:r>
          </a:p>
          <a:p>
            <a:r>
              <a:rPr lang="en-ZA" dirty="0"/>
              <a:t>In this case, let’s drag the State field from </a:t>
            </a:r>
            <a:r>
              <a:rPr lang="en-ZA" i="1" dirty="0" err="1"/>
              <a:t>ProductID</a:t>
            </a:r>
            <a:r>
              <a:rPr lang="en-ZA" dirty="0"/>
              <a:t>, and </a:t>
            </a:r>
            <a:r>
              <a:rPr lang="en-ZA" i="1" dirty="0" err="1"/>
              <a:t>Orderqty</a:t>
            </a:r>
            <a:r>
              <a:rPr lang="en-ZA" dirty="0"/>
              <a:t> and see what happens.</a:t>
            </a:r>
          </a:p>
        </p:txBody>
      </p:sp>
    </p:spTree>
    <p:extLst>
      <p:ext uri="{BB962C8B-B14F-4D97-AF65-F5344CB8AC3E}">
        <p14:creationId xmlns:p14="http://schemas.microsoft.com/office/powerpoint/2010/main" val="37471223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2867EE-0620-4447-BAE8-95F142BCCD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ZA" dirty="0"/>
              <a:t>Connect to data sources in Power BI Desktop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7647FB-FF6E-417C-A972-D59816650A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ZA" b="1" dirty="0"/>
              <a:t>Power BI Desktop </a:t>
            </a:r>
            <a:r>
              <a:rPr lang="en-ZA" dirty="0"/>
              <a:t>can connect to a whole range of data sources, including on-premises databases, Excel workbooks, and cloud service</a:t>
            </a:r>
          </a:p>
          <a:p>
            <a:r>
              <a:rPr lang="en-ZA" dirty="0"/>
              <a:t>You can connect to generic sources through XML, CSV, text, and ODBC.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ZA" dirty="0"/>
              <a:t>In Power BI Desktop, there are all sorts of different data sources available. Select a source to establish a connection.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ZA" dirty="0"/>
              <a:t>Depending on your selection, you will be asked to find the source on your computer or network, or be prompted to sign in to a service to authenticate your request.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ZA" dirty="0"/>
              <a:t>After connecting, the first window you'll see is the </a:t>
            </a:r>
            <a:r>
              <a:rPr lang="en-ZA" b="1" dirty="0"/>
              <a:t>Navigator</a:t>
            </a:r>
            <a:r>
              <a:rPr lang="en-ZA" dirty="0"/>
              <a:t> which displays the tables or entities of your data source, and clicking on one gives you a preview of its contents.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ZA" dirty="0"/>
              <a:t>Import your selected tables or entities immediately, or select </a:t>
            </a:r>
            <a:r>
              <a:rPr lang="en-ZA" b="1" dirty="0"/>
              <a:t>Edit</a:t>
            </a:r>
            <a:r>
              <a:rPr lang="en-ZA" dirty="0"/>
              <a:t> to transform and clean your data before importing.</a:t>
            </a:r>
          </a:p>
          <a:p>
            <a:endParaRPr lang="en-ZA" dirty="0"/>
          </a:p>
          <a:p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715848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23879-22BB-458F-B17E-7BFD1C3DD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b="1" dirty="0"/>
              <a:t>Connect to data sources in Power BI Desktop</a:t>
            </a:r>
            <a:endParaRPr lang="en-Z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926941-AFAF-41FA-88D4-F9007E47F9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ZA" dirty="0">
                <a:ea typeface="Times New Roman" panose="02020603050405020304" pitchFamily="18" charset="0"/>
              </a:rPr>
              <a:t>Once you've selected the tables you'd like to bring into Power BI Desktop, you can choose to load them into Power BI Desktop by selecting the </a:t>
            </a:r>
            <a:r>
              <a:rPr lang="en-ZA" b="1" dirty="0">
                <a:ea typeface="Times New Roman" panose="02020603050405020304" pitchFamily="18" charset="0"/>
              </a:rPr>
              <a:t>Load</a:t>
            </a:r>
            <a:r>
              <a:rPr lang="en-ZA" dirty="0">
                <a:ea typeface="Times New Roman" panose="02020603050405020304" pitchFamily="18" charset="0"/>
              </a:rPr>
              <a:t> button 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1501556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A1E91-D1E0-4F76-9FD6-CADD4BA6D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ZA" dirty="0"/>
              <a:t>Clean and transform your data with the Query Editor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7C1964-D0E2-4F4F-B501-703D741258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ZA" b="1" dirty="0"/>
              <a:t>Power BI Desktop </a:t>
            </a:r>
            <a:r>
              <a:rPr lang="en-ZA" dirty="0"/>
              <a:t>includes </a:t>
            </a:r>
            <a:r>
              <a:rPr lang="en-ZA" b="1" dirty="0"/>
              <a:t>Query Editor</a:t>
            </a:r>
            <a:r>
              <a:rPr lang="en-ZA" dirty="0"/>
              <a:t>, a powerful tool for shaping and transforming data so it's ready for your models and visualizations.</a:t>
            </a:r>
          </a:p>
          <a:p>
            <a:r>
              <a:rPr lang="en-ZA" dirty="0"/>
              <a:t>Select </a:t>
            </a:r>
            <a:r>
              <a:rPr lang="en-ZA" b="1" dirty="0"/>
              <a:t>Edit</a:t>
            </a:r>
            <a:r>
              <a:rPr lang="en-ZA" dirty="0"/>
              <a:t> from Navigator,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ZA" dirty="0"/>
              <a:t>You can also launch </a:t>
            </a:r>
            <a:r>
              <a:rPr lang="en-ZA" b="1" dirty="0"/>
              <a:t>Query Editor </a:t>
            </a:r>
            <a:r>
              <a:rPr lang="en-ZA" dirty="0"/>
              <a:t>directly from Power BI Desktop, using the </a:t>
            </a:r>
            <a:r>
              <a:rPr lang="en-ZA" b="1" dirty="0"/>
              <a:t>Edit Queries </a:t>
            </a:r>
            <a:r>
              <a:rPr lang="en-ZA" dirty="0"/>
              <a:t>button on the Home ribbon.</a:t>
            </a:r>
          </a:p>
          <a:p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39126473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CDBD3E-1B31-4D71-9CFC-6D18A985D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Clean and transform your data with the Query Editor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5F5E9E-8035-46E5-9D0F-D79006C578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ZA" dirty="0"/>
              <a:t>Once Query Editor is loaded with data that's ready for you to shape, you see a handful of sections:</a:t>
            </a:r>
          </a:p>
          <a:p>
            <a:pPr marL="800100" lvl="1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ZA" dirty="0"/>
              <a:t>In the ribbon, many buttons are now active to interact with the data in the query</a:t>
            </a:r>
          </a:p>
          <a:p>
            <a:pPr marL="800100" lvl="1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ZA" dirty="0"/>
              <a:t>In the left pane, queries (one for each table, or entity) are listed and available for selection, viewing, and shaping</a:t>
            </a:r>
          </a:p>
          <a:p>
            <a:pPr marL="800100" lvl="1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ZA" dirty="0"/>
              <a:t>In the </a:t>
            </a:r>
            <a:r>
              <a:rPr lang="en-ZA" dirty="0" err="1"/>
              <a:t>center</a:t>
            </a:r>
            <a:r>
              <a:rPr lang="en-ZA" dirty="0"/>
              <a:t> pane, data from the selected query is displayed and available for shaping</a:t>
            </a:r>
          </a:p>
          <a:p>
            <a:pPr marL="800100" lvl="1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ZA" dirty="0"/>
              <a:t>The Query Settings window appears, listing the query’s properties and applied steps</a:t>
            </a:r>
          </a:p>
          <a:p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2053132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744CF9A-EC2A-4724-B998-11626C614A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Clean and transform your data with the Query Editor</a:t>
            </a:r>
            <a:endParaRPr lang="en-ZA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F065317-5A52-4FFC-B4DD-92F8E9730E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57287" y="1929606"/>
            <a:ext cx="9877425" cy="414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7224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0C6DEA-E35A-42AA-9103-2C9F6616D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ZA" dirty="0"/>
              <a:t>Clean and transform your data with the Query Editor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97F161-EEEC-4BAF-BDC4-ACC9A5E42F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ZA" dirty="0"/>
              <a:t>In the </a:t>
            </a:r>
            <a:r>
              <a:rPr lang="en-ZA" dirty="0" err="1"/>
              <a:t>center</a:t>
            </a:r>
            <a:r>
              <a:rPr lang="en-ZA" dirty="0"/>
              <a:t> pane, right-clicking on a column displays a number of different available transformations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ZA" dirty="0"/>
              <a:t>The </a:t>
            </a:r>
            <a:r>
              <a:rPr lang="en-ZA" b="1" dirty="0"/>
              <a:t>Query Editor </a:t>
            </a:r>
            <a:r>
              <a:rPr lang="en-ZA" dirty="0"/>
              <a:t>ribbon contains additional tools, such as changing the data type of columns, adding scientific notation, or extracting elements from dates, such as day of the week.</a:t>
            </a:r>
          </a:p>
          <a:p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9014077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F16C09-4205-40C5-996A-C69C84E9C3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Overview of data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6A33D9-ABED-49A4-B8C5-1E3E4D9332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analysis is the process of identifying, cleaning, transforming, and modeling data to discover meaningful and useful information. </a:t>
            </a:r>
          </a:p>
          <a:p>
            <a:r>
              <a:rPr lang="en-US" dirty="0"/>
              <a:t>Data is then crafted into a story through reports for analysis to support the critical decision-making process.</a:t>
            </a:r>
          </a:p>
          <a:p>
            <a:r>
              <a:rPr lang="en-US" dirty="0"/>
              <a:t>Data analytics are divided into the following 5 categories:</a:t>
            </a:r>
          </a:p>
          <a:p>
            <a:pPr lvl="1"/>
            <a:r>
              <a:rPr lang="en-US" dirty="0"/>
              <a:t>Descriptive</a:t>
            </a:r>
          </a:p>
          <a:p>
            <a:pPr lvl="1"/>
            <a:r>
              <a:rPr lang="en-US" dirty="0"/>
              <a:t>Diagnostic</a:t>
            </a:r>
          </a:p>
          <a:p>
            <a:pPr lvl="1"/>
            <a:r>
              <a:rPr lang="en-US" dirty="0"/>
              <a:t>Predictive</a:t>
            </a:r>
          </a:p>
          <a:p>
            <a:pPr lvl="1"/>
            <a:r>
              <a:rPr lang="en-US" dirty="0"/>
              <a:t>Prescriptive</a:t>
            </a:r>
          </a:p>
          <a:p>
            <a:pPr lvl="1"/>
            <a:r>
              <a:rPr lang="en-US" dirty="0"/>
              <a:t>Cognitive</a:t>
            </a:r>
          </a:p>
          <a:p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09934520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FCDB03-B4B4-4AFD-A530-316D7A36C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Lab exercise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8BDB8C-B182-48EA-81BF-7EF4E8F012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ZA" dirty="0"/>
              <a:t>Open the Power BI project named </a:t>
            </a:r>
            <a:r>
              <a:rPr lang="en-ZA" i="1" dirty="0"/>
              <a:t>Sales Analysis</a:t>
            </a:r>
            <a:r>
              <a:rPr lang="en-ZA" dirty="0"/>
              <a:t>. You will find it in the Practice folder.</a:t>
            </a:r>
          </a:p>
          <a:p>
            <a:r>
              <a:rPr lang="en-ZA" dirty="0">
                <a:solidFill>
                  <a:schemeClr val="tx1"/>
                </a:solidFill>
              </a:rPr>
              <a:t>Explore the </a:t>
            </a:r>
            <a:r>
              <a:rPr lang="en-ZA" dirty="0" err="1">
                <a:solidFill>
                  <a:schemeClr val="tx1"/>
                </a:solidFill>
              </a:rPr>
              <a:t>PowerBI</a:t>
            </a:r>
            <a:r>
              <a:rPr lang="en-ZA" dirty="0">
                <a:solidFill>
                  <a:schemeClr val="tx1"/>
                </a:solidFill>
              </a:rPr>
              <a:t> Desktop interface</a:t>
            </a:r>
          </a:p>
          <a:p>
            <a:r>
              <a:rPr lang="en-ZA" dirty="0"/>
              <a:t>Using the </a:t>
            </a:r>
            <a:r>
              <a:rPr lang="en-ZA" i="1" dirty="0"/>
              <a:t>Financials</a:t>
            </a:r>
            <a:r>
              <a:rPr lang="en-ZA" dirty="0"/>
              <a:t> sample dataset provided in </a:t>
            </a:r>
            <a:r>
              <a:rPr lang="en-ZA" dirty="0" err="1"/>
              <a:t>PowerBI</a:t>
            </a:r>
            <a:r>
              <a:rPr lang="en-ZA" dirty="0"/>
              <a:t> create a report like the one shown on the next Page</a:t>
            </a:r>
          </a:p>
          <a:p>
            <a:r>
              <a:rPr lang="en-ZA" dirty="0"/>
              <a:t>Feel free to add more visuals and make your report more appealing</a:t>
            </a:r>
          </a:p>
          <a:p>
            <a:endParaRPr lang="en-ZA" dirty="0">
              <a:solidFill>
                <a:schemeClr val="tx1"/>
              </a:solidFill>
            </a:endParaRPr>
          </a:p>
          <a:p>
            <a:endParaRPr lang="en-ZA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276197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F1267A4-6A36-444B-B5D8-AF4E947F45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856" y="1225981"/>
            <a:ext cx="9460077" cy="531329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49875A-E409-4788-953E-9F494C700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Lab exercise</a:t>
            </a:r>
          </a:p>
        </p:txBody>
      </p:sp>
    </p:spTree>
    <p:extLst>
      <p:ext uri="{BB962C8B-B14F-4D97-AF65-F5344CB8AC3E}">
        <p14:creationId xmlns:p14="http://schemas.microsoft.com/office/powerpoint/2010/main" val="424050710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FCDB03-B4B4-4AFD-A530-316D7A36C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/>
              <a:t>Lab exercise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8BDB8C-B182-48EA-81BF-7EF4E8F012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32992"/>
            <a:ext cx="5181600" cy="4743971"/>
          </a:xfrm>
        </p:spPr>
        <p:txBody>
          <a:bodyPr>
            <a:normAutofit fontScale="92500" lnSpcReduction="20000"/>
          </a:bodyPr>
          <a:lstStyle/>
          <a:p>
            <a:r>
              <a:rPr lang="en-ZA" dirty="0"/>
              <a:t>Publish your report to the Power BI service.</a:t>
            </a:r>
          </a:p>
          <a:p>
            <a:pPr lvl="1"/>
            <a:r>
              <a:rPr lang="en-ZA" dirty="0"/>
              <a:t>Click </a:t>
            </a:r>
            <a:r>
              <a:rPr lang="en-ZA" b="1" dirty="0"/>
              <a:t>Publish</a:t>
            </a:r>
            <a:r>
              <a:rPr lang="en-ZA" dirty="0"/>
              <a:t> on the Home ribbon or on File Menu </a:t>
            </a:r>
          </a:p>
          <a:p>
            <a:pPr lvl="1"/>
            <a:r>
              <a:rPr lang="en-ZA" dirty="0"/>
              <a:t>Note: you will need a Power BI service account (you can use your school account if you already have access to Microsoft services e.g. Office 365)</a:t>
            </a:r>
          </a:p>
          <a:p>
            <a:pPr lvl="1"/>
            <a:r>
              <a:rPr lang="en-ZA" dirty="0"/>
              <a:t>Choose a Destination</a:t>
            </a:r>
          </a:p>
          <a:p>
            <a:r>
              <a:rPr lang="en-ZA" dirty="0"/>
              <a:t>Open the report in the Power BI service using the link provided on the dialog</a:t>
            </a:r>
          </a:p>
          <a:p>
            <a:r>
              <a:rPr lang="en-ZA" dirty="0"/>
              <a:t>Explore your report in Power BI service </a:t>
            </a:r>
          </a:p>
          <a:p>
            <a:endParaRPr lang="en-ZA" dirty="0">
              <a:solidFill>
                <a:schemeClr val="tx1"/>
              </a:solidFill>
            </a:endParaRPr>
          </a:p>
          <a:p>
            <a:endParaRPr lang="en-ZA" dirty="0">
              <a:solidFill>
                <a:schemeClr val="tx1"/>
              </a:solidFill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86A10A1-6FA5-4E3D-AF51-E3442C75B14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096000" y="1432992"/>
            <a:ext cx="4333875" cy="2718838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3EDBBD3-CF28-4E91-8152-B88C9F3F4E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1250" y="4279102"/>
            <a:ext cx="3217550" cy="1881187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EDC45E1-5A72-4045-AFF0-65C9DD39A824}"/>
              </a:ext>
            </a:extLst>
          </p:cNvPr>
          <p:cNvCxnSpPr>
            <a:cxnSpLocks/>
          </p:cNvCxnSpPr>
          <p:nvPr/>
        </p:nvCxnSpPr>
        <p:spPr>
          <a:xfrm flipV="1">
            <a:off x="5671188" y="4981575"/>
            <a:ext cx="596262" cy="335143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47408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E3287-C3CE-4A67-ADDE-3484D308F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Categories of Data Analytics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DFD32F-6BC8-44A5-A0DB-8709544A74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802185"/>
          </a:xfrm>
        </p:spPr>
        <p:txBody>
          <a:bodyPr>
            <a:normAutofit fontScale="85000" lnSpcReduction="20000"/>
          </a:bodyPr>
          <a:lstStyle/>
          <a:p>
            <a:r>
              <a:rPr lang="en-ZA" dirty="0">
                <a:solidFill>
                  <a:srgbClr val="C00000"/>
                </a:solidFill>
              </a:rPr>
              <a:t>Descriptive analytics </a:t>
            </a:r>
            <a:r>
              <a:rPr lang="en-ZA" dirty="0"/>
              <a:t>- </a:t>
            </a:r>
            <a:r>
              <a:rPr lang="en-US" dirty="0"/>
              <a:t>help answer questions about what has happened based on historical data.</a:t>
            </a:r>
          </a:p>
          <a:p>
            <a:pPr lvl="1"/>
            <a:r>
              <a:rPr lang="en-US" dirty="0"/>
              <a:t>can help track the success or failure of key objectives e.g., sales reports</a:t>
            </a:r>
            <a:endParaRPr lang="en-ZA" dirty="0"/>
          </a:p>
          <a:p>
            <a:r>
              <a:rPr lang="en-ZA" dirty="0">
                <a:solidFill>
                  <a:srgbClr val="C00000"/>
                </a:solidFill>
              </a:rPr>
              <a:t>Diagnostic analytics </a:t>
            </a:r>
            <a:r>
              <a:rPr lang="en-ZA" dirty="0"/>
              <a:t>- </a:t>
            </a:r>
            <a:r>
              <a:rPr lang="en-US" dirty="0"/>
              <a:t>help answer questions about why events happened</a:t>
            </a:r>
          </a:p>
          <a:p>
            <a:pPr lvl="1"/>
            <a:r>
              <a:rPr lang="en-US" dirty="0"/>
              <a:t>supplement basic descriptive analytics to discover the cause of these events/anomalies e.g., unexpected changes in a metric or a particular market.</a:t>
            </a:r>
            <a:endParaRPr lang="en-ZA" dirty="0"/>
          </a:p>
          <a:p>
            <a:r>
              <a:rPr lang="en-ZA" dirty="0">
                <a:solidFill>
                  <a:srgbClr val="C00000"/>
                </a:solidFill>
              </a:rPr>
              <a:t>Predictive analytics </a:t>
            </a:r>
            <a:r>
              <a:rPr lang="en-ZA" dirty="0"/>
              <a:t>- </a:t>
            </a:r>
            <a:r>
              <a:rPr lang="en-US" dirty="0"/>
              <a:t>help answer questions about what will happen in the future.</a:t>
            </a:r>
          </a:p>
          <a:p>
            <a:pPr lvl="1"/>
            <a:r>
              <a:rPr lang="en-US" dirty="0"/>
              <a:t>use historical data to identify trends and determine if they're likely to recur.</a:t>
            </a:r>
            <a:endParaRPr lang="en-ZA" dirty="0"/>
          </a:p>
          <a:p>
            <a:r>
              <a:rPr lang="en-ZA" dirty="0">
                <a:solidFill>
                  <a:srgbClr val="C00000"/>
                </a:solidFill>
              </a:rPr>
              <a:t>Prescriptive analytics </a:t>
            </a:r>
            <a:r>
              <a:rPr lang="en-ZA" dirty="0"/>
              <a:t>- </a:t>
            </a:r>
            <a:r>
              <a:rPr lang="en-US" dirty="0"/>
              <a:t>help answer questions about which actions should be taken to achieve a goal or target.</a:t>
            </a:r>
          </a:p>
          <a:p>
            <a:pPr lvl="1"/>
            <a:r>
              <a:rPr lang="en-US" dirty="0"/>
              <a:t>allows businesses to make informed decisions in the face of uncertainty.</a:t>
            </a:r>
            <a:endParaRPr lang="en-ZA" dirty="0"/>
          </a:p>
          <a:p>
            <a:r>
              <a:rPr lang="en-ZA" dirty="0">
                <a:solidFill>
                  <a:srgbClr val="C00000"/>
                </a:solidFill>
              </a:rPr>
              <a:t>Cognitive analytics </a:t>
            </a:r>
            <a:r>
              <a:rPr lang="en-ZA" dirty="0"/>
              <a:t>- </a:t>
            </a:r>
            <a:r>
              <a:rPr lang="en-US" dirty="0"/>
              <a:t>attempt to draw inferences from existing data and patterns, derive conclusions based on existing knowledge bases, and then add these findings back into the knowledge base for future inferences, a self-learning feedback loop.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2474053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E3287-C3CE-4A67-ADDE-3484D308F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Categories of Data Analytics (Example)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DFD32F-6BC8-44A5-A0DB-8709544A74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802185"/>
          </a:xfrm>
        </p:spPr>
        <p:txBody>
          <a:bodyPr>
            <a:normAutofit/>
          </a:bodyPr>
          <a:lstStyle/>
          <a:p>
            <a:r>
              <a:rPr lang="en-US" dirty="0"/>
              <a:t>By enabling reporting and data visualizations, a retail business uses </a:t>
            </a:r>
            <a:r>
              <a:rPr lang="en-US" dirty="0">
                <a:solidFill>
                  <a:srgbClr val="C00000"/>
                </a:solidFill>
              </a:rPr>
              <a:t>descriptive analytics </a:t>
            </a:r>
            <a:r>
              <a:rPr lang="en-US" dirty="0"/>
              <a:t>to look at patterns of purchases from previous years to determine what products might be popular next year </a:t>
            </a:r>
            <a:r>
              <a:rPr lang="en-US" dirty="0">
                <a:solidFill>
                  <a:srgbClr val="C00000"/>
                </a:solidFill>
              </a:rPr>
              <a:t>(predictive)</a:t>
            </a:r>
            <a:r>
              <a:rPr lang="en-US" dirty="0"/>
              <a:t>.</a:t>
            </a:r>
          </a:p>
          <a:p>
            <a:r>
              <a:rPr lang="en-US" dirty="0"/>
              <a:t>The company might also look at supporting data to understand why a particular product was popular and if that trend is continuing </a:t>
            </a:r>
            <a:r>
              <a:rPr lang="en-US" dirty="0">
                <a:solidFill>
                  <a:srgbClr val="C00000"/>
                </a:solidFill>
              </a:rPr>
              <a:t>(diagnostic) </a:t>
            </a:r>
            <a:r>
              <a:rPr lang="en-US" dirty="0"/>
              <a:t>, which will help them determine whether to continue stocking that product</a:t>
            </a:r>
            <a:r>
              <a:rPr lang="en-US" dirty="0">
                <a:solidFill>
                  <a:srgbClr val="C00000"/>
                </a:solidFill>
              </a:rPr>
              <a:t> (prescriptive)</a:t>
            </a:r>
            <a:r>
              <a:rPr lang="en-US" dirty="0"/>
              <a:t>.</a:t>
            </a:r>
          </a:p>
          <a:p>
            <a:r>
              <a:rPr lang="en-US" dirty="0"/>
              <a:t>Then, they can use this analysis to determine whether certain marketing efforts or online social activities contributed to the sales increase </a:t>
            </a:r>
            <a:r>
              <a:rPr lang="en-US" dirty="0">
                <a:solidFill>
                  <a:srgbClr val="C00000"/>
                </a:solidFill>
              </a:rPr>
              <a:t>(cognitive) </a:t>
            </a:r>
            <a:r>
              <a:rPr lang="en-US" dirty="0"/>
              <a:t>.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0426759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E3287-C3CE-4A67-ADDE-3484D308F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Roles in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DFD32F-6BC8-44A5-A0DB-8709544A74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9725"/>
            <a:ext cx="10515600" cy="4883148"/>
          </a:xfrm>
        </p:spPr>
        <p:txBody>
          <a:bodyPr>
            <a:normAutofit/>
          </a:bodyPr>
          <a:lstStyle/>
          <a:p>
            <a:r>
              <a:rPr lang="en-US" dirty="0"/>
              <a:t>Data analytics applications and projects often involves the use of skills and knowledge from numerous individuals.</a:t>
            </a:r>
          </a:p>
          <a:p>
            <a:r>
              <a:rPr lang="en-US" dirty="0">
                <a:solidFill>
                  <a:srgbClr val="FFC000"/>
                </a:solidFill>
              </a:rPr>
              <a:t>Some roles overlap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38DAA9-FD67-4535-B26D-DFF9F6D655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386" y="2951627"/>
            <a:ext cx="9677524" cy="2713882"/>
          </a:xfrm>
          <a:prstGeom prst="rect">
            <a:avLst/>
          </a:prstGeom>
        </p:spPr>
      </p:pic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D9112EB8-00DC-4A29-BFA3-70DC47327FF5}"/>
              </a:ext>
            </a:extLst>
          </p:cNvPr>
          <p:cNvSpPr/>
          <p:nvPr/>
        </p:nvSpPr>
        <p:spPr>
          <a:xfrm>
            <a:off x="1266825" y="5591175"/>
            <a:ext cx="1619250" cy="752475"/>
          </a:xfrm>
          <a:prstGeom prst="wedgeRectCallout">
            <a:avLst>
              <a:gd name="adj1" fmla="val -23774"/>
              <a:gd name="adj2" fmla="val -90665"/>
            </a:avLst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>
            <a:normAutofit fontScale="85000" lnSpcReduction="10000"/>
          </a:bodyPr>
          <a:lstStyle/>
          <a:p>
            <a:pPr algn="ctr"/>
            <a:r>
              <a:rPr lang="en-ZA" dirty="0">
                <a:solidFill>
                  <a:srgbClr val="002060"/>
                </a:solidFill>
              </a:rPr>
              <a:t>closer to the business - interpreting data</a:t>
            </a:r>
          </a:p>
        </p:txBody>
      </p:sp>
      <p:sp>
        <p:nvSpPr>
          <p:cNvPr id="13" name="Speech Bubble: Rectangle 12">
            <a:extLst>
              <a:ext uri="{FF2B5EF4-FFF2-40B4-BE49-F238E27FC236}">
                <a16:creationId xmlns:a16="http://schemas.microsoft.com/office/drawing/2014/main" id="{CAC1FC51-2786-4526-BE3D-43AA0CECC03B}"/>
              </a:ext>
            </a:extLst>
          </p:cNvPr>
          <p:cNvSpPr/>
          <p:nvPr/>
        </p:nvSpPr>
        <p:spPr>
          <a:xfrm>
            <a:off x="10410824" y="4838700"/>
            <a:ext cx="1552575" cy="1257299"/>
          </a:xfrm>
          <a:prstGeom prst="wedgeRectCallout">
            <a:avLst>
              <a:gd name="adj1" fmla="val -59488"/>
              <a:gd name="adj2" fmla="val -84753"/>
            </a:avLst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>
            <a:normAutofit fontScale="85000" lnSpcReduction="20000"/>
          </a:bodyPr>
          <a:lstStyle/>
          <a:p>
            <a:pPr algn="ctr"/>
            <a:r>
              <a:rPr lang="en-ZA" dirty="0">
                <a:solidFill>
                  <a:srgbClr val="002060"/>
                </a:solidFill>
              </a:rPr>
              <a:t>operational aspects of data environment – availability, performance, optimization</a:t>
            </a:r>
          </a:p>
        </p:txBody>
      </p:sp>
      <p:sp>
        <p:nvSpPr>
          <p:cNvPr id="16" name="Speech Bubble: Rectangle 15">
            <a:extLst>
              <a:ext uri="{FF2B5EF4-FFF2-40B4-BE49-F238E27FC236}">
                <a16:creationId xmlns:a16="http://schemas.microsoft.com/office/drawing/2014/main" id="{B8C02F45-DFBC-4D74-A249-73AE5A56B265}"/>
              </a:ext>
            </a:extLst>
          </p:cNvPr>
          <p:cNvSpPr/>
          <p:nvPr/>
        </p:nvSpPr>
        <p:spPr>
          <a:xfrm>
            <a:off x="3203031" y="5579406"/>
            <a:ext cx="1619250" cy="752475"/>
          </a:xfrm>
          <a:prstGeom prst="wedgeRectCallout">
            <a:avLst>
              <a:gd name="adj1" fmla="val -23774"/>
              <a:gd name="adj2" fmla="val -90665"/>
            </a:avLst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>
            <a:normAutofit fontScale="70000" lnSpcReduction="20000"/>
          </a:bodyPr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 profiling, cleaning, and transforming data, modelling reporting. </a:t>
            </a:r>
            <a:endParaRPr lang="en-ZA" dirty="0">
              <a:solidFill>
                <a:srgbClr val="002060"/>
              </a:solidFill>
            </a:endParaRPr>
          </a:p>
        </p:txBody>
      </p:sp>
      <p:sp>
        <p:nvSpPr>
          <p:cNvPr id="17" name="Speech Bubble: Rectangle 16">
            <a:extLst>
              <a:ext uri="{FF2B5EF4-FFF2-40B4-BE49-F238E27FC236}">
                <a16:creationId xmlns:a16="http://schemas.microsoft.com/office/drawing/2014/main" id="{553B8F3B-2049-4077-A116-A36DE8231EA6}"/>
              </a:ext>
            </a:extLst>
          </p:cNvPr>
          <p:cNvSpPr/>
          <p:nvPr/>
        </p:nvSpPr>
        <p:spPr>
          <a:xfrm>
            <a:off x="5139237" y="5579406"/>
            <a:ext cx="1619250" cy="752475"/>
          </a:xfrm>
          <a:prstGeom prst="wedgeRectCallout">
            <a:avLst>
              <a:gd name="adj1" fmla="val -23774"/>
              <a:gd name="adj2" fmla="val -90665"/>
            </a:avLst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>
            <a:normAutofit fontScale="62500" lnSpcReduction="20000"/>
          </a:bodyPr>
          <a:lstStyle/>
          <a:p>
            <a:pPr algn="ctr"/>
            <a:r>
              <a:rPr lang="en-ZA" dirty="0">
                <a:solidFill>
                  <a:srgbClr val="002060"/>
                </a:solidFill>
              </a:rPr>
              <a:t>manage data platforms -</a:t>
            </a:r>
            <a:r>
              <a:rPr lang="en-US" dirty="0">
                <a:solidFill>
                  <a:srgbClr val="002060"/>
                </a:solidFill>
              </a:rPr>
              <a:t>ingest, egress, and transform data from multiple sources.</a:t>
            </a:r>
            <a:endParaRPr lang="en-ZA" dirty="0">
              <a:solidFill>
                <a:srgbClr val="002060"/>
              </a:solidFill>
            </a:endParaRPr>
          </a:p>
        </p:txBody>
      </p:sp>
      <p:sp>
        <p:nvSpPr>
          <p:cNvPr id="18" name="Speech Bubble: Rectangle 17">
            <a:extLst>
              <a:ext uri="{FF2B5EF4-FFF2-40B4-BE49-F238E27FC236}">
                <a16:creationId xmlns:a16="http://schemas.microsoft.com/office/drawing/2014/main" id="{161AE09B-DF3A-49CA-942E-0962921BD5E9}"/>
              </a:ext>
            </a:extLst>
          </p:cNvPr>
          <p:cNvSpPr/>
          <p:nvPr/>
        </p:nvSpPr>
        <p:spPr>
          <a:xfrm>
            <a:off x="7112926" y="5569603"/>
            <a:ext cx="1619250" cy="752475"/>
          </a:xfrm>
          <a:prstGeom prst="wedgeRectCallout">
            <a:avLst>
              <a:gd name="adj1" fmla="val -23774"/>
              <a:gd name="adj2" fmla="val -90665"/>
            </a:avLst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>
            <a:normAutofit fontScale="77500" lnSpcReduction="20000"/>
          </a:bodyPr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use machine learning to perform advanced analytics.</a:t>
            </a:r>
            <a:endParaRPr lang="en-ZA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02045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CDF6C-C708-4FFF-BC7B-A08B29799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br>
              <a:rPr lang="en-ZA" dirty="0"/>
            </a:br>
            <a:r>
              <a:rPr lang="en-ZA" dirty="0"/>
              <a:t> The Power BI Product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864C2A-701B-4F02-B45F-1D11BB6E09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Microsoft Power BI is a collection of software services, apps, and connectors that work together to turn your unrelated sources of data into coherent, visually immersive, and interactive insights. </a:t>
            </a:r>
          </a:p>
          <a:p>
            <a:r>
              <a:rPr lang="en-US" dirty="0"/>
              <a:t>Microsoft Power BI is not a single tool, but a set of tools.</a:t>
            </a:r>
          </a:p>
          <a:p>
            <a:endParaRPr lang="en-Z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5D198D-CFD1-47B9-B3DE-9D4EC6A3BD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9899" y="3834009"/>
            <a:ext cx="8893029" cy="233727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BC0D327-7366-4F6F-9C30-9F5FC973330B}"/>
              </a:ext>
            </a:extLst>
          </p:cNvPr>
          <p:cNvSpPr txBox="1"/>
          <p:nvPr/>
        </p:nvSpPr>
        <p:spPr>
          <a:xfrm>
            <a:off x="1348033" y="6096000"/>
            <a:ext cx="50810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The business intelligence (BI) process </a:t>
            </a:r>
            <a:r>
              <a:rPr lang="en-US" dirty="0"/>
              <a:t>(Larson, 2020)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2890835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8B85D1-DF08-4735-97DE-D9444AC58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The Power BI Product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F59FC41-37E0-41B8-B693-C880DCC81D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7991" y="1517797"/>
            <a:ext cx="6433994" cy="3727443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3630FE0-E71A-48CF-80A0-6F7489CEB5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3143" y="1517797"/>
            <a:ext cx="3864848" cy="2973922"/>
          </a:xfrm>
          <a:solidFill>
            <a:schemeClr val="tx2"/>
          </a:solidFill>
        </p:spPr>
        <p:txBody>
          <a:bodyPr/>
          <a:lstStyle/>
          <a:p>
            <a:pPr marL="0" indent="0">
              <a:buNone/>
            </a:pPr>
            <a:r>
              <a:rPr lang="en-US" dirty="0"/>
              <a:t>Microsoft Power BI consists of three parts: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rgbClr val="FFC000"/>
                </a:solidFill>
              </a:rPr>
              <a:t>Power BI Desktop,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rgbClr val="FFC000"/>
                </a:solidFill>
              </a:rPr>
              <a:t>the Power BI service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rgbClr val="FFC000"/>
                </a:solidFill>
              </a:rPr>
              <a:t>Power BI mobile apps.</a:t>
            </a:r>
            <a:endParaRPr lang="en-ZA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3540779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0dbf5560-7f34-4578-adde-35f2b64a47a2">
      <Terms xmlns="http://schemas.microsoft.com/office/infopath/2007/PartnerControls"/>
    </lcf76f155ced4ddcb4097134ff3c332f>
    <TaxCatchAll xmlns="00473a82-3e89-4603-8977-db5f84c2a966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45699E85BA5754D8CF866EBBE319EB1" ma:contentTypeVersion="10" ma:contentTypeDescription="Create a new document." ma:contentTypeScope="" ma:versionID="18a44769352d7c3a640c2998ffec52b8">
  <xsd:schema xmlns:xsd="http://www.w3.org/2001/XMLSchema" xmlns:xs="http://www.w3.org/2001/XMLSchema" xmlns:p="http://schemas.microsoft.com/office/2006/metadata/properties" xmlns:ns2="0dbf5560-7f34-4578-adde-35f2b64a47a2" xmlns:ns3="00473a82-3e89-4603-8977-db5f84c2a966" targetNamespace="http://schemas.microsoft.com/office/2006/metadata/properties" ma:root="true" ma:fieldsID="0aef365316f679b0b2520dabf6842b76" ns2:_="" ns3:_="">
    <xsd:import namespace="0dbf5560-7f34-4578-adde-35f2b64a47a2"/>
    <xsd:import namespace="00473a82-3e89-4603-8977-db5f84c2a96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dbf5560-7f34-4578-adde-35f2b64a47a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5" nillable="true" ma:taxonomy="true" ma:internalName="lcf76f155ced4ddcb4097134ff3c332f" ma:taxonomyFieldName="MediaServiceImageTags" ma:displayName="Image Tags" ma:readOnly="false" ma:fieldId="{5cf76f15-5ced-4ddc-b409-7134ff3c332f}" ma:taxonomyMulti="true" ma:sspId="fa02b4c3-ad89-44e0-9eed-c911eaa683ca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0473a82-3e89-4603-8977-db5f84c2a966" elementFormDefault="qualified">
    <xsd:import namespace="http://schemas.microsoft.com/office/2006/documentManagement/types"/>
    <xsd:import namespace="http://schemas.microsoft.com/office/infopath/2007/PartnerControls"/>
    <xsd:element name="TaxCatchAll" ma:index="16" nillable="true" ma:displayName="Taxonomy Catch All Column" ma:hidden="true" ma:list="{5428cfbf-06a7-420e-b2db-6245dd909ea4}" ma:internalName="TaxCatchAll" ma:showField="CatchAllData" ma:web="00473a82-3e89-4603-8977-db5f84c2a96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BE322DF-277D-46E7-9A3C-659FA01A6C29}">
  <ds:schemaRefs>
    <ds:schemaRef ds:uri="http://schemas.microsoft.com/office/2006/metadata/properties"/>
    <ds:schemaRef ds:uri="http://schemas.microsoft.com/office/infopath/2007/PartnerControls"/>
    <ds:schemaRef ds:uri="0dbf5560-7f34-4578-adde-35f2b64a47a2"/>
    <ds:schemaRef ds:uri="00473a82-3e89-4603-8977-db5f84c2a966"/>
  </ds:schemaRefs>
</ds:datastoreItem>
</file>

<file path=customXml/itemProps2.xml><?xml version="1.0" encoding="utf-8"?>
<ds:datastoreItem xmlns:ds="http://schemas.openxmlformats.org/officeDocument/2006/customXml" ds:itemID="{D86BDCFA-0C64-40B7-BF3A-6B6C88BA76E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dbf5560-7f34-4578-adde-35f2b64a47a2"/>
    <ds:schemaRef ds:uri="00473a82-3e89-4603-8977-db5f84c2a96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B81BF73-1EF1-4750-B33F-24A2266A2FF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1036</TotalTime>
  <Words>2197</Words>
  <Application>Microsoft Office PowerPoint</Application>
  <PresentationFormat>Widescreen</PresentationFormat>
  <Paragraphs>190</Paragraphs>
  <Slides>42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9" baseType="lpstr">
      <vt:lpstr>Arial</vt:lpstr>
      <vt:lpstr>AvantGarde Bk BT</vt:lpstr>
      <vt:lpstr>Bebas Neue Bold</vt:lpstr>
      <vt:lpstr>Calibri</vt:lpstr>
      <vt:lpstr>Times New Roman</vt:lpstr>
      <vt:lpstr>Wingdings</vt:lpstr>
      <vt:lpstr>1_Office Theme</vt:lpstr>
      <vt:lpstr>    BUSINESS INTELLIGENCE 381 G. Mudare </vt:lpstr>
      <vt:lpstr>Power BI Introduction</vt:lpstr>
      <vt:lpstr>Introduction</vt:lpstr>
      <vt:lpstr>Overview of data analysis</vt:lpstr>
      <vt:lpstr>Categories of Data Analytics</vt:lpstr>
      <vt:lpstr>Categories of Data Analytics (Example)</vt:lpstr>
      <vt:lpstr>Roles in data</vt:lpstr>
      <vt:lpstr>  The Power BI Product</vt:lpstr>
      <vt:lpstr>The Power BI Product</vt:lpstr>
      <vt:lpstr>Power BI Desktop</vt:lpstr>
      <vt:lpstr>The Power BI Service</vt:lpstr>
      <vt:lpstr>Power BI Mobile Apps</vt:lpstr>
      <vt:lpstr>Microsoft Power BI</vt:lpstr>
      <vt:lpstr>Microsoft Power BI</vt:lpstr>
      <vt:lpstr>Capabilities of Ms Power BI</vt:lpstr>
      <vt:lpstr>How Power BI matches Different Roles</vt:lpstr>
      <vt:lpstr>The flow of work in Power BI </vt:lpstr>
      <vt:lpstr>Building blocks of Power BI </vt:lpstr>
      <vt:lpstr>Visualizations </vt:lpstr>
      <vt:lpstr>Datasets </vt:lpstr>
      <vt:lpstr>Reports </vt:lpstr>
      <vt:lpstr>Dashboards </vt:lpstr>
      <vt:lpstr>Tiles </vt:lpstr>
      <vt:lpstr>App</vt:lpstr>
      <vt:lpstr>Create dashboards with cloud services</vt:lpstr>
      <vt:lpstr>Create dashboards with cloud services</vt:lpstr>
      <vt:lpstr>Overview of Power BI Desktop</vt:lpstr>
      <vt:lpstr>Getting started with Power BI Desktop</vt:lpstr>
      <vt:lpstr>Getting started with Power BI Desktop </vt:lpstr>
      <vt:lpstr>Report</vt:lpstr>
      <vt:lpstr>Report</vt:lpstr>
      <vt:lpstr>Report</vt:lpstr>
      <vt:lpstr>Report</vt:lpstr>
      <vt:lpstr>Connect to data sources in Power BI Desktop</vt:lpstr>
      <vt:lpstr>Connect to data sources in Power BI Desktop</vt:lpstr>
      <vt:lpstr>Clean and transform your data with the Query Editor</vt:lpstr>
      <vt:lpstr>Clean and transform your data with the Query Editor</vt:lpstr>
      <vt:lpstr>Clean and transform your data with the Query Editor</vt:lpstr>
      <vt:lpstr>Clean and transform your data with the Query Editor</vt:lpstr>
      <vt:lpstr>Lab exercise</vt:lpstr>
      <vt:lpstr>Lab exercise</vt:lpstr>
      <vt:lpstr>Lab exercise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Data Analytics</dc:title>
  <dc:creator>Gift T. Mudare</dc:creator>
  <cp:lastModifiedBy>Juan Oosthuizen</cp:lastModifiedBy>
  <cp:revision>101</cp:revision>
  <dcterms:created xsi:type="dcterms:W3CDTF">2019-01-25T11:08:03Z</dcterms:created>
  <dcterms:modified xsi:type="dcterms:W3CDTF">2025-10-02T06:40:35Z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0x010100F45699E85BA5754D8CF866EBBE319EB1</vt:lpwstr>
  </property>
  <property fmtid="{D5CDD505-2E9C-101B-9397-08002B2CF9AE}" pid="3" name="Order">
    <vt:r8>8100</vt:r8>
  </property>
  <property fmtid="{D5CDD505-2E9C-101B-9397-08002B2CF9AE}" pid="4" name="xd_Signature">
    <vt:bool>false</vt:bool>
  </property>
  <property fmtid="{D5CDD505-2E9C-101B-9397-08002B2CF9AE}" pid="5" name="xd_ProgID">
    <vt:lpwstr/>
  </property>
  <property fmtid="{D5CDD505-2E9C-101B-9397-08002B2CF9AE}" pid="6" name="_ExtendedDescription">
    <vt:lpwstr/>
  </property>
  <property fmtid="{D5CDD505-2E9C-101B-9397-08002B2CF9AE}" pid="7" name="TriggerFlowInfo">
    <vt:lpwstr/>
  </property>
  <property fmtid="{D5CDD505-2E9C-101B-9397-08002B2CF9AE}" pid="8" name="_SourceUrl">
    <vt:lpwstr/>
  </property>
  <property fmtid="{D5CDD505-2E9C-101B-9397-08002B2CF9AE}" pid="9" name="_SharedFileIndex">
    <vt:lpwstr/>
  </property>
  <property fmtid="{D5CDD505-2E9C-101B-9397-08002B2CF9AE}" pid="10" name="TemplateUrl">
    <vt:lpwstr/>
  </property>
  <property fmtid="{D5CDD505-2E9C-101B-9397-08002B2CF9AE}" pid="11" name="ComplianceAssetId">
    <vt:lpwstr/>
  </property>
</Properties>
</file>